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Muli" charset="1" panose="00000500000000000000"/>
      <p:regular r:id="rId20"/>
    </p:embeddedFont>
    <p:embeddedFont>
      <p:font typeface="Muli Ultra-Bold" charset="1" panose="00000900000000000000"/>
      <p:regular r:id="rId21"/>
    </p:embeddedFont>
    <p:embeddedFont>
      <p:font typeface="Muli Semi-Bold" charset="1" panose="00000700000000000000"/>
      <p:regular r:id="rId22"/>
    </p:embeddedFont>
    <p:embeddedFont>
      <p:font typeface="Muli Bold" charset="1" panose="00000800000000000000"/>
      <p:regular r:id="rId23"/>
    </p:embeddedFont>
    <p:embeddedFont>
      <p:font typeface="Canva Sans" charset="1" panose="020B0503030501040103"/>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711372" y="1028700"/>
            <a:ext cx="9235435" cy="8229600"/>
            <a:chOff x="0" y="0"/>
            <a:chExt cx="12313913" cy="10972800"/>
          </a:xfrm>
        </p:grpSpPr>
        <p:grpSp>
          <p:nvGrpSpPr>
            <p:cNvPr name="Group 3" id="3"/>
            <p:cNvGrpSpPr/>
            <p:nvPr/>
          </p:nvGrpSpPr>
          <p:grpSpPr>
            <a:xfrm rot="0">
              <a:off x="0" y="0"/>
              <a:ext cx="8816962" cy="8816962"/>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FF9FD"/>
              </a:solidFill>
            </p:spPr>
          </p:sp>
        </p:grpSp>
        <p:sp>
          <p:nvSpPr>
            <p:cNvPr name="Freeform 5" id="5"/>
            <p:cNvSpPr/>
            <p:nvPr/>
          </p:nvSpPr>
          <p:spPr>
            <a:xfrm flipH="false" flipV="false" rot="0">
              <a:off x="4270524" y="8181074"/>
              <a:ext cx="8043389" cy="2791726"/>
            </a:xfrm>
            <a:custGeom>
              <a:avLst/>
              <a:gdLst/>
              <a:ahLst/>
              <a:cxnLst/>
              <a:rect r="r" b="b" t="t" l="l"/>
              <a:pathLst>
                <a:path h="2791726" w="8043389">
                  <a:moveTo>
                    <a:pt x="0" y="0"/>
                  </a:moveTo>
                  <a:lnTo>
                    <a:pt x="8043389" y="0"/>
                  </a:lnTo>
                  <a:lnTo>
                    <a:pt x="8043389" y="2791726"/>
                  </a:lnTo>
                  <a:lnTo>
                    <a:pt x="0" y="2791726"/>
                  </a:lnTo>
                  <a:lnTo>
                    <a:pt x="0" y="0"/>
                  </a:lnTo>
                  <a:close/>
                </a:path>
              </a:pathLst>
            </a:custGeom>
            <a:blipFill>
              <a:blip r:embed="rId2">
                <a:alphaModFix amt="51000"/>
              </a:blip>
              <a:stretch>
                <a:fillRect l="0" t="0" r="0" b="0"/>
              </a:stretch>
            </a:blipFill>
          </p:spPr>
        </p:sp>
        <p:sp>
          <p:nvSpPr>
            <p:cNvPr name="Freeform 6" id="6"/>
            <p:cNvSpPr/>
            <p:nvPr/>
          </p:nvSpPr>
          <p:spPr>
            <a:xfrm flipH="true" flipV="false" rot="0">
              <a:off x="892211" y="624687"/>
              <a:ext cx="9699122" cy="10024933"/>
            </a:xfrm>
            <a:custGeom>
              <a:avLst/>
              <a:gdLst/>
              <a:ahLst/>
              <a:cxnLst/>
              <a:rect r="r" b="b" t="t" l="l"/>
              <a:pathLst>
                <a:path h="10024933" w="9699122">
                  <a:moveTo>
                    <a:pt x="9699123" y="0"/>
                  </a:moveTo>
                  <a:lnTo>
                    <a:pt x="0" y="0"/>
                  </a:lnTo>
                  <a:lnTo>
                    <a:pt x="0" y="10024932"/>
                  </a:lnTo>
                  <a:lnTo>
                    <a:pt x="9699123" y="10024932"/>
                  </a:lnTo>
                  <a:lnTo>
                    <a:pt x="9699123" y="0"/>
                  </a:lnTo>
                  <a:close/>
                </a:path>
              </a:pathLst>
            </a:custGeom>
            <a:blipFill>
              <a:blip r:embed="rId3"/>
              <a:stretch>
                <a:fillRect l="0" t="0" r="0" b="0"/>
              </a:stretch>
            </a:blipFill>
          </p:spPr>
        </p:sp>
      </p:grpSp>
      <p:grpSp>
        <p:nvGrpSpPr>
          <p:cNvPr name="Group 7" id="7"/>
          <p:cNvGrpSpPr/>
          <p:nvPr/>
        </p:nvGrpSpPr>
        <p:grpSpPr>
          <a:xfrm rot="0">
            <a:off x="11352299" y="7977690"/>
            <a:ext cx="825500" cy="825500"/>
            <a:chOff x="0" y="0"/>
            <a:chExt cx="1100667" cy="1100667"/>
          </a:xfrm>
        </p:grpSpPr>
        <p:grpSp>
          <p:nvGrpSpPr>
            <p:cNvPr name="Group 8" id="8"/>
            <p:cNvGrpSpPr/>
            <p:nvPr/>
          </p:nvGrpSpPr>
          <p:grpSpPr>
            <a:xfrm rot="0">
              <a:off x="0" y="0"/>
              <a:ext cx="1100667" cy="1100667"/>
              <a:chOff x="0" y="0"/>
              <a:chExt cx="660400" cy="660400"/>
            </a:xfrm>
          </p:grpSpPr>
          <p:sp>
            <p:nvSpPr>
              <p:cNvPr name="Freeform 9" id="9"/>
              <p:cNvSpPr/>
              <p:nvPr/>
            </p:nvSpPr>
            <p:spPr>
              <a:xfrm flipH="false" flipV="false" rot="0">
                <a:off x="0" y="0"/>
                <a:ext cx="660400" cy="660400"/>
              </a:xfrm>
              <a:custGeom>
                <a:avLst/>
                <a:gdLst/>
                <a:ahLst/>
                <a:cxnLst/>
                <a:rect r="r" b="b" t="t" l="l"/>
                <a:pathLst>
                  <a:path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p:spPr>
          </p:sp>
        </p:grpSp>
        <p:grpSp>
          <p:nvGrpSpPr>
            <p:cNvPr name="Group 10" id="10"/>
            <p:cNvGrpSpPr/>
            <p:nvPr/>
          </p:nvGrpSpPr>
          <p:grpSpPr>
            <a:xfrm rot="-5400000">
              <a:off x="436385" y="452780"/>
              <a:ext cx="290178" cy="195107"/>
              <a:chOff x="0" y="0"/>
              <a:chExt cx="1930400" cy="1297940"/>
            </a:xfrm>
          </p:grpSpPr>
          <p:sp>
            <p:nvSpPr>
              <p:cNvPr name="Freeform 11" id="11"/>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FFFFFF"/>
              </a:solidFill>
            </p:spPr>
          </p:sp>
        </p:grpSp>
      </p:grpSp>
      <p:sp>
        <p:nvSpPr>
          <p:cNvPr name="TextBox 12" id="12"/>
          <p:cNvSpPr txBox="true"/>
          <p:nvPr/>
        </p:nvSpPr>
        <p:spPr>
          <a:xfrm rot="0">
            <a:off x="1028700" y="7101390"/>
            <a:ext cx="7366047" cy="1289050"/>
          </a:xfrm>
          <a:prstGeom prst="rect">
            <a:avLst/>
          </a:prstGeom>
        </p:spPr>
        <p:txBody>
          <a:bodyPr anchor="t" rtlCol="false" tIns="0" lIns="0" bIns="0" rIns="0">
            <a:spAutoFit/>
          </a:bodyPr>
          <a:lstStyle/>
          <a:p>
            <a:pPr algn="l">
              <a:lnSpc>
                <a:spcPts val="3499"/>
              </a:lnSpc>
            </a:pPr>
            <a:r>
              <a:rPr lang="en-US" sz="2499">
                <a:solidFill>
                  <a:srgbClr val="0E2C4B"/>
                </a:solidFill>
                <a:latin typeface="Muli"/>
              </a:rPr>
              <a:t>Kelompok 17</a:t>
            </a:r>
          </a:p>
          <a:p>
            <a:pPr algn="l">
              <a:lnSpc>
                <a:spcPts val="3499"/>
              </a:lnSpc>
            </a:pPr>
            <a:r>
              <a:rPr lang="en-US" sz="2499">
                <a:solidFill>
                  <a:srgbClr val="0E2C4B"/>
                </a:solidFill>
                <a:latin typeface="Muli"/>
              </a:rPr>
              <a:t>2306267145 - Dhafin Hamizan Setiawan</a:t>
            </a:r>
          </a:p>
          <a:p>
            <a:pPr algn="l">
              <a:lnSpc>
                <a:spcPts val="3500"/>
              </a:lnSpc>
            </a:pPr>
            <a:r>
              <a:rPr lang="en-US" sz="2500">
                <a:solidFill>
                  <a:srgbClr val="0E2C4B"/>
                </a:solidFill>
                <a:latin typeface="Muli"/>
              </a:rPr>
              <a:t>2306250756 - Daffa Bagus Dhiananto</a:t>
            </a:r>
          </a:p>
        </p:txBody>
      </p:sp>
      <p:grpSp>
        <p:nvGrpSpPr>
          <p:cNvPr name="Group 13" id="13"/>
          <p:cNvGrpSpPr/>
          <p:nvPr/>
        </p:nvGrpSpPr>
        <p:grpSpPr>
          <a:xfrm rot="0">
            <a:off x="1028700" y="1028700"/>
            <a:ext cx="6337347" cy="4033281"/>
            <a:chOff x="0" y="0"/>
            <a:chExt cx="8449797" cy="5377708"/>
          </a:xfrm>
        </p:grpSpPr>
        <p:sp>
          <p:nvSpPr>
            <p:cNvPr name="TextBox 14" id="14"/>
            <p:cNvSpPr txBox="true"/>
            <p:nvPr/>
          </p:nvSpPr>
          <p:spPr>
            <a:xfrm rot="0">
              <a:off x="0" y="1304183"/>
              <a:ext cx="8449797" cy="6105525"/>
            </a:xfrm>
            <a:prstGeom prst="rect">
              <a:avLst/>
            </a:prstGeom>
          </p:spPr>
          <p:txBody>
            <a:bodyPr anchor="t" rtlCol="false" tIns="0" lIns="0" bIns="0" rIns="0">
              <a:spAutoFit/>
            </a:bodyPr>
            <a:lstStyle/>
            <a:p>
              <a:pPr algn="l">
                <a:lnSpc>
                  <a:spcPts val="12000"/>
                </a:lnSpc>
              </a:pPr>
              <a:r>
                <a:rPr lang="en-US" sz="10000">
                  <a:solidFill>
                    <a:srgbClr val="F36825"/>
                  </a:solidFill>
                  <a:latin typeface="Muli Ultra-Bold"/>
                </a:rPr>
                <a:t>Program Simulator Kasir </a:t>
              </a:r>
            </a:p>
          </p:txBody>
        </p:sp>
        <p:sp>
          <p:nvSpPr>
            <p:cNvPr name="TextBox 15" id="15"/>
            <p:cNvSpPr txBox="true"/>
            <p:nvPr/>
          </p:nvSpPr>
          <p:spPr>
            <a:xfrm rot="0">
              <a:off x="0" y="-47625"/>
              <a:ext cx="6684345" cy="688552"/>
            </a:xfrm>
            <a:prstGeom prst="rect">
              <a:avLst/>
            </a:prstGeom>
          </p:spPr>
          <p:txBody>
            <a:bodyPr anchor="t" rtlCol="false" tIns="0" lIns="0" bIns="0" rIns="0">
              <a:spAutoFit/>
            </a:bodyPr>
            <a:lstStyle/>
            <a:p>
              <a:pPr algn="l">
                <a:lnSpc>
                  <a:spcPts val="4480"/>
                </a:lnSpc>
              </a:pPr>
              <a:r>
                <a:rPr lang="en-US" sz="3200">
                  <a:solidFill>
                    <a:srgbClr val="0E2C4B"/>
                  </a:solidFill>
                  <a:latin typeface="Muli Ultra-Bold"/>
                </a:rPr>
                <a:t>Project 01 Proglan</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grpSp>
        <p:nvGrpSpPr>
          <p:cNvPr name="Group 2" id="2"/>
          <p:cNvGrpSpPr/>
          <p:nvPr/>
        </p:nvGrpSpPr>
        <p:grpSpPr>
          <a:xfrm rot="0">
            <a:off x="1028700" y="8432800"/>
            <a:ext cx="825500" cy="825500"/>
            <a:chOff x="0" y="0"/>
            <a:chExt cx="1100667" cy="1100667"/>
          </a:xfrm>
        </p:grpSpPr>
        <p:grpSp>
          <p:nvGrpSpPr>
            <p:cNvPr name="Group 3" id="3"/>
            <p:cNvGrpSpPr/>
            <p:nvPr/>
          </p:nvGrpSpPr>
          <p:grpSpPr>
            <a:xfrm rot="0">
              <a:off x="0" y="0"/>
              <a:ext cx="1100667" cy="1100667"/>
              <a:chOff x="0" y="0"/>
              <a:chExt cx="660400" cy="660400"/>
            </a:xfrm>
          </p:grpSpPr>
          <p:sp>
            <p:nvSpPr>
              <p:cNvPr name="Freeform 4" id="4"/>
              <p:cNvSpPr/>
              <p:nvPr/>
            </p:nvSpPr>
            <p:spPr>
              <a:xfrm flipH="false" flipV="false" rot="0">
                <a:off x="0" y="0"/>
                <a:ext cx="660400" cy="660400"/>
              </a:xfrm>
              <a:custGeom>
                <a:avLst/>
                <a:gdLst/>
                <a:ahLst/>
                <a:cxnLst/>
                <a:rect r="r" b="b" t="t" l="l"/>
                <a:pathLst>
                  <a:path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p:spPr>
          </p:sp>
        </p:grpSp>
        <p:grpSp>
          <p:nvGrpSpPr>
            <p:cNvPr name="Group 5" id="5"/>
            <p:cNvGrpSpPr/>
            <p:nvPr/>
          </p:nvGrpSpPr>
          <p:grpSpPr>
            <a:xfrm rot="-5400000">
              <a:off x="436385" y="452780"/>
              <a:ext cx="290178" cy="195107"/>
              <a:chOff x="0" y="0"/>
              <a:chExt cx="1930400" cy="1297940"/>
            </a:xfrm>
          </p:grpSpPr>
          <p:sp>
            <p:nvSpPr>
              <p:cNvPr name="Freeform 6" id="6"/>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FFFFFF"/>
              </a:solidFill>
            </p:spPr>
          </p:sp>
        </p:grpSp>
      </p:grpSp>
      <p:sp>
        <p:nvSpPr>
          <p:cNvPr name="Freeform 7" id="7"/>
          <p:cNvSpPr/>
          <p:nvPr/>
        </p:nvSpPr>
        <p:spPr>
          <a:xfrm flipH="false" flipV="false" rot="0">
            <a:off x="1121721" y="2247244"/>
            <a:ext cx="5069640" cy="3838442"/>
          </a:xfrm>
          <a:custGeom>
            <a:avLst/>
            <a:gdLst/>
            <a:ahLst/>
            <a:cxnLst/>
            <a:rect r="r" b="b" t="t" l="l"/>
            <a:pathLst>
              <a:path h="3838442" w="5069640">
                <a:moveTo>
                  <a:pt x="0" y="0"/>
                </a:moveTo>
                <a:lnTo>
                  <a:pt x="5069639" y="0"/>
                </a:lnTo>
                <a:lnTo>
                  <a:pt x="5069639" y="3838441"/>
                </a:lnTo>
                <a:lnTo>
                  <a:pt x="0" y="3838441"/>
                </a:lnTo>
                <a:lnTo>
                  <a:pt x="0" y="0"/>
                </a:lnTo>
                <a:close/>
              </a:path>
            </a:pathLst>
          </a:custGeom>
          <a:blipFill>
            <a:blip r:embed="rId2"/>
            <a:stretch>
              <a:fillRect l="0" t="0" r="0" b="0"/>
            </a:stretch>
          </a:blipFill>
        </p:spPr>
      </p:sp>
      <p:sp>
        <p:nvSpPr>
          <p:cNvPr name="Freeform 8" id="8"/>
          <p:cNvSpPr/>
          <p:nvPr/>
        </p:nvSpPr>
        <p:spPr>
          <a:xfrm flipH="false" flipV="false" rot="0">
            <a:off x="7495299" y="2247244"/>
            <a:ext cx="7174446" cy="1987782"/>
          </a:xfrm>
          <a:custGeom>
            <a:avLst/>
            <a:gdLst/>
            <a:ahLst/>
            <a:cxnLst/>
            <a:rect r="r" b="b" t="t" l="l"/>
            <a:pathLst>
              <a:path h="1987782" w="7174446">
                <a:moveTo>
                  <a:pt x="0" y="0"/>
                </a:moveTo>
                <a:lnTo>
                  <a:pt x="7174446" y="0"/>
                </a:lnTo>
                <a:lnTo>
                  <a:pt x="7174446" y="1987782"/>
                </a:lnTo>
                <a:lnTo>
                  <a:pt x="0" y="1987782"/>
                </a:lnTo>
                <a:lnTo>
                  <a:pt x="0" y="0"/>
                </a:lnTo>
                <a:close/>
              </a:path>
            </a:pathLst>
          </a:custGeom>
          <a:blipFill>
            <a:blip r:embed="rId3"/>
            <a:stretch>
              <a:fillRect l="0" t="0" r="0" b="0"/>
            </a:stretch>
          </a:blipFill>
        </p:spPr>
      </p:sp>
      <p:sp>
        <p:nvSpPr>
          <p:cNvPr name="Freeform 9" id="9"/>
          <p:cNvSpPr/>
          <p:nvPr/>
        </p:nvSpPr>
        <p:spPr>
          <a:xfrm flipH="false" flipV="false" rot="0">
            <a:off x="8190951" y="5681962"/>
            <a:ext cx="5783140" cy="1827832"/>
          </a:xfrm>
          <a:custGeom>
            <a:avLst/>
            <a:gdLst/>
            <a:ahLst/>
            <a:cxnLst/>
            <a:rect r="r" b="b" t="t" l="l"/>
            <a:pathLst>
              <a:path h="1827832" w="5783140">
                <a:moveTo>
                  <a:pt x="0" y="0"/>
                </a:moveTo>
                <a:lnTo>
                  <a:pt x="5783141" y="0"/>
                </a:lnTo>
                <a:lnTo>
                  <a:pt x="5783141" y="1827832"/>
                </a:lnTo>
                <a:lnTo>
                  <a:pt x="0" y="1827832"/>
                </a:lnTo>
                <a:lnTo>
                  <a:pt x="0" y="0"/>
                </a:lnTo>
                <a:close/>
              </a:path>
            </a:pathLst>
          </a:custGeom>
          <a:blipFill>
            <a:blip r:embed="rId4"/>
            <a:stretch>
              <a:fillRect l="0" t="0" r="0" b="0"/>
            </a:stretch>
          </a:blipFill>
        </p:spPr>
      </p:sp>
      <p:sp>
        <p:nvSpPr>
          <p:cNvPr name="TextBox 10" id="10"/>
          <p:cNvSpPr txBox="true"/>
          <p:nvPr/>
        </p:nvSpPr>
        <p:spPr>
          <a:xfrm rot="0">
            <a:off x="2495321" y="1398249"/>
            <a:ext cx="2322439" cy="562574"/>
          </a:xfrm>
          <a:prstGeom prst="rect">
            <a:avLst/>
          </a:prstGeom>
        </p:spPr>
        <p:txBody>
          <a:bodyPr anchor="t" rtlCol="false" tIns="0" lIns="0" bIns="0" rIns="0">
            <a:spAutoFit/>
          </a:bodyPr>
          <a:lstStyle/>
          <a:p>
            <a:pPr algn="ctr">
              <a:lnSpc>
                <a:spcPts val="4646"/>
              </a:lnSpc>
            </a:pPr>
            <a:r>
              <a:rPr lang="en-US" sz="3319">
                <a:solidFill>
                  <a:srgbClr val="000000"/>
                </a:solidFill>
                <a:latin typeface="Muli Bold"/>
              </a:rPr>
              <a:t>Menu Login</a:t>
            </a:r>
          </a:p>
        </p:txBody>
      </p:sp>
      <p:sp>
        <p:nvSpPr>
          <p:cNvPr name="TextBox 11" id="11"/>
          <p:cNvSpPr txBox="true"/>
          <p:nvPr/>
        </p:nvSpPr>
        <p:spPr>
          <a:xfrm rot="0">
            <a:off x="10249225" y="1398249"/>
            <a:ext cx="1666593" cy="562574"/>
          </a:xfrm>
          <a:prstGeom prst="rect">
            <a:avLst/>
          </a:prstGeom>
        </p:spPr>
        <p:txBody>
          <a:bodyPr anchor="t" rtlCol="false" tIns="0" lIns="0" bIns="0" rIns="0">
            <a:spAutoFit/>
          </a:bodyPr>
          <a:lstStyle/>
          <a:p>
            <a:pPr algn="ctr">
              <a:lnSpc>
                <a:spcPts val="4646"/>
              </a:lnSpc>
            </a:pPr>
            <a:r>
              <a:rPr lang="en-US" sz="3319">
                <a:solidFill>
                  <a:srgbClr val="000000"/>
                </a:solidFill>
                <a:latin typeface="Muli Bold"/>
              </a:rPr>
              <a:t>Register</a:t>
            </a:r>
          </a:p>
        </p:txBody>
      </p:sp>
      <p:sp>
        <p:nvSpPr>
          <p:cNvPr name="TextBox 12" id="12"/>
          <p:cNvSpPr txBox="true"/>
          <p:nvPr/>
        </p:nvSpPr>
        <p:spPr>
          <a:xfrm rot="0">
            <a:off x="9520075" y="4833638"/>
            <a:ext cx="3124894" cy="562574"/>
          </a:xfrm>
          <a:prstGeom prst="rect">
            <a:avLst/>
          </a:prstGeom>
        </p:spPr>
        <p:txBody>
          <a:bodyPr anchor="t" rtlCol="false" tIns="0" lIns="0" bIns="0" rIns="0">
            <a:spAutoFit/>
          </a:bodyPr>
          <a:lstStyle/>
          <a:p>
            <a:pPr algn="ctr">
              <a:lnSpc>
                <a:spcPts val="4646"/>
              </a:lnSpc>
            </a:pPr>
            <a:r>
              <a:rPr lang="en-US" sz="3319">
                <a:solidFill>
                  <a:srgbClr val="000000"/>
                </a:solidFill>
                <a:latin typeface="Muli Bold"/>
              </a:rPr>
              <a:t>Tampilan Login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sp>
        <p:nvSpPr>
          <p:cNvPr name="Freeform 2" id="2"/>
          <p:cNvSpPr/>
          <p:nvPr/>
        </p:nvSpPr>
        <p:spPr>
          <a:xfrm flipH="false" flipV="false" rot="0">
            <a:off x="1545839" y="1225012"/>
            <a:ext cx="4467898" cy="3684056"/>
          </a:xfrm>
          <a:custGeom>
            <a:avLst/>
            <a:gdLst/>
            <a:ahLst/>
            <a:cxnLst/>
            <a:rect r="r" b="b" t="t" l="l"/>
            <a:pathLst>
              <a:path h="3684056" w="4467898">
                <a:moveTo>
                  <a:pt x="0" y="0"/>
                </a:moveTo>
                <a:lnTo>
                  <a:pt x="4467898" y="0"/>
                </a:lnTo>
                <a:lnTo>
                  <a:pt x="4467898" y="3684057"/>
                </a:lnTo>
                <a:lnTo>
                  <a:pt x="0" y="3684057"/>
                </a:lnTo>
                <a:lnTo>
                  <a:pt x="0" y="0"/>
                </a:lnTo>
                <a:close/>
              </a:path>
            </a:pathLst>
          </a:custGeom>
          <a:blipFill>
            <a:blip r:embed="rId2"/>
            <a:stretch>
              <a:fillRect l="0" t="0" r="0" b="0"/>
            </a:stretch>
          </a:blipFill>
        </p:spPr>
      </p:sp>
      <p:sp>
        <p:nvSpPr>
          <p:cNvPr name="Freeform 3" id="3"/>
          <p:cNvSpPr/>
          <p:nvPr/>
        </p:nvSpPr>
        <p:spPr>
          <a:xfrm flipH="false" flipV="false" rot="0">
            <a:off x="6554808" y="1238516"/>
            <a:ext cx="5659231" cy="3657048"/>
          </a:xfrm>
          <a:custGeom>
            <a:avLst/>
            <a:gdLst/>
            <a:ahLst/>
            <a:cxnLst/>
            <a:rect r="r" b="b" t="t" l="l"/>
            <a:pathLst>
              <a:path h="3657048" w="5659231">
                <a:moveTo>
                  <a:pt x="0" y="0"/>
                </a:moveTo>
                <a:lnTo>
                  <a:pt x="5659232" y="0"/>
                </a:lnTo>
                <a:lnTo>
                  <a:pt x="5659232" y="3657049"/>
                </a:lnTo>
                <a:lnTo>
                  <a:pt x="0" y="3657049"/>
                </a:lnTo>
                <a:lnTo>
                  <a:pt x="0" y="0"/>
                </a:lnTo>
                <a:close/>
              </a:path>
            </a:pathLst>
          </a:custGeom>
          <a:blipFill>
            <a:blip r:embed="rId3"/>
            <a:stretch>
              <a:fillRect l="0" t="0" r="0" b="0"/>
            </a:stretch>
          </a:blipFill>
        </p:spPr>
      </p:sp>
      <p:sp>
        <p:nvSpPr>
          <p:cNvPr name="Freeform 4" id="4"/>
          <p:cNvSpPr/>
          <p:nvPr/>
        </p:nvSpPr>
        <p:spPr>
          <a:xfrm flipH="false" flipV="false" rot="0">
            <a:off x="13070563" y="1238516"/>
            <a:ext cx="4440261" cy="6251752"/>
          </a:xfrm>
          <a:custGeom>
            <a:avLst/>
            <a:gdLst/>
            <a:ahLst/>
            <a:cxnLst/>
            <a:rect r="r" b="b" t="t" l="l"/>
            <a:pathLst>
              <a:path h="6251752" w="4440261">
                <a:moveTo>
                  <a:pt x="0" y="0"/>
                </a:moveTo>
                <a:lnTo>
                  <a:pt x="4440260" y="0"/>
                </a:lnTo>
                <a:lnTo>
                  <a:pt x="4440260" y="6251753"/>
                </a:lnTo>
                <a:lnTo>
                  <a:pt x="0" y="6251753"/>
                </a:lnTo>
                <a:lnTo>
                  <a:pt x="0" y="0"/>
                </a:lnTo>
                <a:close/>
              </a:path>
            </a:pathLst>
          </a:custGeom>
          <a:blipFill>
            <a:blip r:embed="rId4"/>
            <a:stretch>
              <a:fillRect l="0" t="0" r="0" b="0"/>
            </a:stretch>
          </a:blipFill>
        </p:spPr>
      </p:sp>
      <p:sp>
        <p:nvSpPr>
          <p:cNvPr name="TextBox 5" id="5"/>
          <p:cNvSpPr txBox="true"/>
          <p:nvPr/>
        </p:nvSpPr>
        <p:spPr>
          <a:xfrm rot="0">
            <a:off x="2293144" y="365761"/>
            <a:ext cx="2973288" cy="662939"/>
          </a:xfrm>
          <a:prstGeom prst="rect">
            <a:avLst/>
          </a:prstGeom>
        </p:spPr>
        <p:txBody>
          <a:bodyPr anchor="t" rtlCol="false" tIns="0" lIns="0" bIns="0" rIns="0">
            <a:spAutoFit/>
          </a:bodyPr>
          <a:lstStyle/>
          <a:p>
            <a:pPr algn="ctr">
              <a:lnSpc>
                <a:spcPts val="5460"/>
              </a:lnSpc>
            </a:pPr>
            <a:r>
              <a:rPr lang="en-US" sz="3900">
                <a:solidFill>
                  <a:srgbClr val="000000"/>
                </a:solidFill>
                <a:latin typeface="Muli Bold"/>
              </a:rPr>
              <a:t>Menu Admin</a:t>
            </a:r>
          </a:p>
        </p:txBody>
      </p:sp>
      <p:sp>
        <p:nvSpPr>
          <p:cNvPr name="TextBox 6" id="6"/>
          <p:cNvSpPr txBox="true"/>
          <p:nvPr/>
        </p:nvSpPr>
        <p:spPr>
          <a:xfrm rot="0">
            <a:off x="7346967" y="365761"/>
            <a:ext cx="4074914" cy="662939"/>
          </a:xfrm>
          <a:prstGeom prst="rect">
            <a:avLst/>
          </a:prstGeom>
        </p:spPr>
        <p:txBody>
          <a:bodyPr anchor="t" rtlCol="false" tIns="0" lIns="0" bIns="0" rIns="0">
            <a:spAutoFit/>
          </a:bodyPr>
          <a:lstStyle/>
          <a:p>
            <a:pPr algn="ctr">
              <a:lnSpc>
                <a:spcPts val="5460"/>
              </a:lnSpc>
            </a:pPr>
            <a:r>
              <a:rPr lang="en-US" sz="3900">
                <a:solidFill>
                  <a:srgbClr val="000000"/>
                </a:solidFill>
                <a:latin typeface="Muli Bold"/>
              </a:rPr>
              <a:t>Menu Non Admin</a:t>
            </a:r>
          </a:p>
        </p:txBody>
      </p:sp>
      <p:sp>
        <p:nvSpPr>
          <p:cNvPr name="TextBox 7" id="7"/>
          <p:cNvSpPr txBox="true"/>
          <p:nvPr/>
        </p:nvSpPr>
        <p:spPr>
          <a:xfrm rot="0">
            <a:off x="13662365" y="365761"/>
            <a:ext cx="3256657" cy="662939"/>
          </a:xfrm>
          <a:prstGeom prst="rect">
            <a:avLst/>
          </a:prstGeom>
        </p:spPr>
        <p:txBody>
          <a:bodyPr anchor="t" rtlCol="false" tIns="0" lIns="0" bIns="0" rIns="0">
            <a:spAutoFit/>
          </a:bodyPr>
          <a:lstStyle/>
          <a:p>
            <a:pPr algn="ctr">
              <a:lnSpc>
                <a:spcPts val="5460"/>
              </a:lnSpc>
            </a:pPr>
            <a:r>
              <a:rPr lang="en-US" sz="3900">
                <a:solidFill>
                  <a:srgbClr val="000000"/>
                </a:solidFill>
                <a:latin typeface="Muli Bold"/>
              </a:rPr>
              <a:t>Input Barang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sp>
        <p:nvSpPr>
          <p:cNvPr name="Freeform 2" id="2"/>
          <p:cNvSpPr/>
          <p:nvPr/>
        </p:nvSpPr>
        <p:spPr>
          <a:xfrm flipH="false" flipV="false" rot="0">
            <a:off x="1349111" y="1238516"/>
            <a:ext cx="4540993" cy="4989018"/>
          </a:xfrm>
          <a:custGeom>
            <a:avLst/>
            <a:gdLst/>
            <a:ahLst/>
            <a:cxnLst/>
            <a:rect r="r" b="b" t="t" l="l"/>
            <a:pathLst>
              <a:path h="4989018" w="4540993">
                <a:moveTo>
                  <a:pt x="0" y="0"/>
                </a:moveTo>
                <a:lnTo>
                  <a:pt x="4540993" y="0"/>
                </a:lnTo>
                <a:lnTo>
                  <a:pt x="4540993" y="4989018"/>
                </a:lnTo>
                <a:lnTo>
                  <a:pt x="0" y="4989018"/>
                </a:lnTo>
                <a:lnTo>
                  <a:pt x="0" y="0"/>
                </a:lnTo>
                <a:close/>
              </a:path>
            </a:pathLst>
          </a:custGeom>
          <a:blipFill>
            <a:blip r:embed="rId2"/>
            <a:stretch>
              <a:fillRect l="0" t="0" r="0" b="0"/>
            </a:stretch>
          </a:blipFill>
        </p:spPr>
      </p:sp>
      <p:sp>
        <p:nvSpPr>
          <p:cNvPr name="Freeform 3" id="3"/>
          <p:cNvSpPr/>
          <p:nvPr/>
        </p:nvSpPr>
        <p:spPr>
          <a:xfrm flipH="false" flipV="false" rot="0">
            <a:off x="7233682" y="1238516"/>
            <a:ext cx="4301483" cy="6939570"/>
          </a:xfrm>
          <a:custGeom>
            <a:avLst/>
            <a:gdLst/>
            <a:ahLst/>
            <a:cxnLst/>
            <a:rect r="r" b="b" t="t" l="l"/>
            <a:pathLst>
              <a:path h="6939570" w="4301483">
                <a:moveTo>
                  <a:pt x="0" y="0"/>
                </a:moveTo>
                <a:lnTo>
                  <a:pt x="4301483" y="0"/>
                </a:lnTo>
                <a:lnTo>
                  <a:pt x="4301483" y="6939571"/>
                </a:lnTo>
                <a:lnTo>
                  <a:pt x="0" y="6939571"/>
                </a:lnTo>
                <a:lnTo>
                  <a:pt x="0" y="0"/>
                </a:lnTo>
                <a:close/>
              </a:path>
            </a:pathLst>
          </a:custGeom>
          <a:blipFill>
            <a:blip r:embed="rId3"/>
            <a:stretch>
              <a:fillRect l="0" t="0" r="0" b="0"/>
            </a:stretch>
          </a:blipFill>
        </p:spPr>
      </p:sp>
      <p:sp>
        <p:nvSpPr>
          <p:cNvPr name="Freeform 4" id="4"/>
          <p:cNvSpPr/>
          <p:nvPr/>
        </p:nvSpPr>
        <p:spPr>
          <a:xfrm flipH="false" flipV="false" rot="0">
            <a:off x="12878190" y="1567179"/>
            <a:ext cx="4564477" cy="2447504"/>
          </a:xfrm>
          <a:custGeom>
            <a:avLst/>
            <a:gdLst/>
            <a:ahLst/>
            <a:cxnLst/>
            <a:rect r="r" b="b" t="t" l="l"/>
            <a:pathLst>
              <a:path h="2447504" w="4564477">
                <a:moveTo>
                  <a:pt x="0" y="0"/>
                </a:moveTo>
                <a:lnTo>
                  <a:pt x="4564477" y="0"/>
                </a:lnTo>
                <a:lnTo>
                  <a:pt x="4564477" y="2447504"/>
                </a:lnTo>
                <a:lnTo>
                  <a:pt x="0" y="2447504"/>
                </a:lnTo>
                <a:lnTo>
                  <a:pt x="0" y="0"/>
                </a:lnTo>
                <a:close/>
              </a:path>
            </a:pathLst>
          </a:custGeom>
          <a:blipFill>
            <a:blip r:embed="rId4"/>
            <a:stretch>
              <a:fillRect l="0" t="0" r="0" b="0"/>
            </a:stretch>
          </a:blipFill>
        </p:spPr>
      </p:sp>
      <p:sp>
        <p:nvSpPr>
          <p:cNvPr name="Freeform 5" id="5"/>
          <p:cNvSpPr/>
          <p:nvPr/>
        </p:nvSpPr>
        <p:spPr>
          <a:xfrm flipH="false" flipV="false" rot="0">
            <a:off x="12561654" y="5391394"/>
            <a:ext cx="5197548" cy="2786693"/>
          </a:xfrm>
          <a:custGeom>
            <a:avLst/>
            <a:gdLst/>
            <a:ahLst/>
            <a:cxnLst/>
            <a:rect r="r" b="b" t="t" l="l"/>
            <a:pathLst>
              <a:path h="2786693" w="5197548">
                <a:moveTo>
                  <a:pt x="0" y="0"/>
                </a:moveTo>
                <a:lnTo>
                  <a:pt x="5197549" y="0"/>
                </a:lnTo>
                <a:lnTo>
                  <a:pt x="5197549" y="2786693"/>
                </a:lnTo>
                <a:lnTo>
                  <a:pt x="0" y="2786693"/>
                </a:lnTo>
                <a:lnTo>
                  <a:pt x="0" y="0"/>
                </a:lnTo>
                <a:close/>
              </a:path>
            </a:pathLst>
          </a:custGeom>
          <a:blipFill>
            <a:blip r:embed="rId5"/>
            <a:stretch>
              <a:fillRect l="0" t="0" r="0" b="0"/>
            </a:stretch>
          </a:blipFill>
        </p:spPr>
      </p:sp>
      <p:sp>
        <p:nvSpPr>
          <p:cNvPr name="TextBox 6" id="6"/>
          <p:cNvSpPr txBox="true"/>
          <p:nvPr/>
        </p:nvSpPr>
        <p:spPr>
          <a:xfrm rot="0">
            <a:off x="1454852" y="365761"/>
            <a:ext cx="4329510" cy="662939"/>
          </a:xfrm>
          <a:prstGeom prst="rect">
            <a:avLst/>
          </a:prstGeom>
        </p:spPr>
        <p:txBody>
          <a:bodyPr anchor="t" rtlCol="false" tIns="0" lIns="0" bIns="0" rIns="0">
            <a:spAutoFit/>
          </a:bodyPr>
          <a:lstStyle/>
          <a:p>
            <a:pPr algn="ctr">
              <a:lnSpc>
                <a:spcPts val="5460"/>
              </a:lnSpc>
            </a:pPr>
            <a:r>
              <a:rPr lang="en-US" sz="3900">
                <a:solidFill>
                  <a:srgbClr val="000000"/>
                </a:solidFill>
                <a:latin typeface="Muli Bold"/>
              </a:rPr>
              <a:t>History Pembelian</a:t>
            </a:r>
          </a:p>
        </p:txBody>
      </p:sp>
      <p:sp>
        <p:nvSpPr>
          <p:cNvPr name="TextBox 7" id="7"/>
          <p:cNvSpPr txBox="true"/>
          <p:nvPr/>
        </p:nvSpPr>
        <p:spPr>
          <a:xfrm rot="0">
            <a:off x="8066402" y="365761"/>
            <a:ext cx="2636044" cy="662939"/>
          </a:xfrm>
          <a:prstGeom prst="rect">
            <a:avLst/>
          </a:prstGeom>
        </p:spPr>
        <p:txBody>
          <a:bodyPr anchor="t" rtlCol="false" tIns="0" lIns="0" bIns="0" rIns="0">
            <a:spAutoFit/>
          </a:bodyPr>
          <a:lstStyle/>
          <a:p>
            <a:pPr algn="ctr">
              <a:lnSpc>
                <a:spcPts val="5460"/>
              </a:lnSpc>
            </a:pPr>
            <a:r>
              <a:rPr lang="en-US" sz="3900">
                <a:solidFill>
                  <a:srgbClr val="000000"/>
                </a:solidFill>
                <a:latin typeface="Muli Bold"/>
              </a:rPr>
              <a:t>Mode Kasir</a:t>
            </a:r>
          </a:p>
        </p:txBody>
      </p:sp>
      <p:sp>
        <p:nvSpPr>
          <p:cNvPr name="TextBox 8" id="8"/>
          <p:cNvSpPr txBox="true"/>
          <p:nvPr/>
        </p:nvSpPr>
        <p:spPr>
          <a:xfrm rot="0">
            <a:off x="14035080" y="365761"/>
            <a:ext cx="2511227" cy="662939"/>
          </a:xfrm>
          <a:prstGeom prst="rect">
            <a:avLst/>
          </a:prstGeom>
        </p:spPr>
        <p:txBody>
          <a:bodyPr anchor="t" rtlCol="false" tIns="0" lIns="0" bIns="0" rIns="0">
            <a:spAutoFit/>
          </a:bodyPr>
          <a:lstStyle/>
          <a:p>
            <a:pPr algn="ctr">
              <a:lnSpc>
                <a:spcPts val="5460"/>
              </a:lnSpc>
            </a:pPr>
            <a:r>
              <a:rPr lang="en-US" sz="3900">
                <a:solidFill>
                  <a:srgbClr val="000000"/>
                </a:solidFill>
                <a:latin typeface="Muli Bold"/>
              </a:rPr>
              <a:t>Searching </a:t>
            </a:r>
          </a:p>
        </p:txBody>
      </p:sp>
      <p:sp>
        <p:nvSpPr>
          <p:cNvPr name="TextBox 9" id="9"/>
          <p:cNvSpPr txBox="true"/>
          <p:nvPr/>
        </p:nvSpPr>
        <p:spPr>
          <a:xfrm rot="0">
            <a:off x="13557351" y="4481408"/>
            <a:ext cx="3206155" cy="662939"/>
          </a:xfrm>
          <a:prstGeom prst="rect">
            <a:avLst/>
          </a:prstGeom>
        </p:spPr>
        <p:txBody>
          <a:bodyPr anchor="t" rtlCol="false" tIns="0" lIns="0" bIns="0" rIns="0">
            <a:spAutoFit/>
          </a:bodyPr>
          <a:lstStyle/>
          <a:p>
            <a:pPr algn="ctr">
              <a:lnSpc>
                <a:spcPts val="5460"/>
              </a:lnSpc>
            </a:pPr>
            <a:r>
              <a:rPr lang="en-US" sz="3900">
                <a:solidFill>
                  <a:srgbClr val="000000"/>
                </a:solidFill>
                <a:latin typeface="Muli Bold"/>
              </a:rPr>
              <a:t>Data Barang </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2F3F4"/>
        </a:solidFill>
      </p:bgPr>
    </p:bg>
    <p:spTree>
      <p:nvGrpSpPr>
        <p:cNvPr id="1" name=""/>
        <p:cNvGrpSpPr/>
        <p:nvPr/>
      </p:nvGrpSpPr>
      <p:grpSpPr>
        <a:xfrm>
          <a:off x="0" y="0"/>
          <a:ext cx="0" cy="0"/>
          <a:chOff x="0" y="0"/>
          <a:chExt cx="0" cy="0"/>
        </a:xfrm>
      </p:grpSpPr>
      <p:sp>
        <p:nvSpPr>
          <p:cNvPr name="TextBox 2" id="2"/>
          <p:cNvSpPr txBox="true"/>
          <p:nvPr/>
        </p:nvSpPr>
        <p:spPr>
          <a:xfrm rot="0">
            <a:off x="7795022" y="3322991"/>
            <a:ext cx="2697956" cy="662939"/>
          </a:xfrm>
          <a:prstGeom prst="rect">
            <a:avLst/>
          </a:prstGeom>
        </p:spPr>
        <p:txBody>
          <a:bodyPr anchor="t" rtlCol="false" tIns="0" lIns="0" bIns="0" rIns="0">
            <a:spAutoFit/>
          </a:bodyPr>
          <a:lstStyle/>
          <a:p>
            <a:pPr algn="ctr">
              <a:lnSpc>
                <a:spcPts val="5460"/>
              </a:lnSpc>
            </a:pPr>
            <a:r>
              <a:rPr lang="en-US" sz="3900">
                <a:solidFill>
                  <a:srgbClr val="000000"/>
                </a:solidFill>
                <a:latin typeface="Muli Bold"/>
              </a:rPr>
              <a:t>Link Github</a:t>
            </a:r>
          </a:p>
        </p:txBody>
      </p:sp>
      <p:sp>
        <p:nvSpPr>
          <p:cNvPr name="TextBox 3" id="3"/>
          <p:cNvSpPr txBox="true"/>
          <p:nvPr/>
        </p:nvSpPr>
        <p:spPr>
          <a:xfrm rot="0">
            <a:off x="7774895" y="6000714"/>
            <a:ext cx="9525" cy="887095"/>
          </a:xfrm>
          <a:prstGeom prst="rect">
            <a:avLst/>
          </a:prstGeom>
        </p:spPr>
        <p:txBody>
          <a:bodyPr anchor="t" rtlCol="false" tIns="0" lIns="0" bIns="0" rIns="0">
            <a:spAutoFit/>
          </a:bodyPr>
          <a:lstStyle/>
          <a:p>
            <a:pPr algn="ctr">
              <a:lnSpc>
                <a:spcPts val="7279"/>
              </a:lnSpc>
            </a:pPr>
          </a:p>
        </p:txBody>
      </p:sp>
      <p:sp>
        <p:nvSpPr>
          <p:cNvPr name="TextBox 4" id="4"/>
          <p:cNvSpPr txBox="true"/>
          <p:nvPr/>
        </p:nvSpPr>
        <p:spPr>
          <a:xfrm rot="0">
            <a:off x="2841278" y="4889730"/>
            <a:ext cx="12605445"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https://github.com/Dhafinhs/Final-Project-proglan-kel.17.git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sp>
        <p:nvSpPr>
          <p:cNvPr name="Freeform 2" id="2"/>
          <p:cNvSpPr/>
          <p:nvPr/>
        </p:nvSpPr>
        <p:spPr>
          <a:xfrm flipH="false" flipV="false" rot="0">
            <a:off x="13971016" y="7410359"/>
            <a:ext cx="3288284" cy="1141308"/>
          </a:xfrm>
          <a:custGeom>
            <a:avLst/>
            <a:gdLst/>
            <a:ahLst/>
            <a:cxnLst/>
            <a:rect r="r" b="b" t="t" l="l"/>
            <a:pathLst>
              <a:path h="1141308" w="3288284">
                <a:moveTo>
                  <a:pt x="0" y="0"/>
                </a:moveTo>
                <a:lnTo>
                  <a:pt x="3288284" y="0"/>
                </a:lnTo>
                <a:lnTo>
                  <a:pt x="3288284" y="1141308"/>
                </a:lnTo>
                <a:lnTo>
                  <a:pt x="0" y="1141308"/>
                </a:lnTo>
                <a:lnTo>
                  <a:pt x="0" y="0"/>
                </a:lnTo>
                <a:close/>
              </a:path>
            </a:pathLst>
          </a:custGeom>
          <a:blipFill>
            <a:blip r:embed="rId2">
              <a:alphaModFix amt="21999"/>
            </a:blip>
            <a:stretch>
              <a:fillRect l="0" t="0" r="0" b="0"/>
            </a:stretch>
          </a:blipFill>
        </p:spPr>
      </p:sp>
      <p:grpSp>
        <p:nvGrpSpPr>
          <p:cNvPr name="Group 3" id="3"/>
          <p:cNvGrpSpPr/>
          <p:nvPr/>
        </p:nvGrpSpPr>
        <p:grpSpPr>
          <a:xfrm rot="0">
            <a:off x="3063954" y="2122975"/>
            <a:ext cx="12160093" cy="6041050"/>
            <a:chOff x="0" y="0"/>
            <a:chExt cx="9728074" cy="4832840"/>
          </a:xfrm>
        </p:grpSpPr>
        <p:sp>
          <p:nvSpPr>
            <p:cNvPr name="Freeform 4" id="4"/>
            <p:cNvSpPr/>
            <p:nvPr/>
          </p:nvSpPr>
          <p:spPr>
            <a:xfrm flipH="false" flipV="false" rot="0">
              <a:off x="0" y="0"/>
              <a:ext cx="9728074" cy="4832840"/>
            </a:xfrm>
            <a:custGeom>
              <a:avLst/>
              <a:gdLst/>
              <a:ahLst/>
              <a:cxnLst/>
              <a:rect r="r" b="b" t="t" l="l"/>
              <a:pathLst>
                <a:path h="4832840" w="9728074">
                  <a:moveTo>
                    <a:pt x="9603614" y="4832840"/>
                  </a:moveTo>
                  <a:lnTo>
                    <a:pt x="124460" y="4832840"/>
                  </a:lnTo>
                  <a:cubicBezTo>
                    <a:pt x="55880" y="4832840"/>
                    <a:pt x="0" y="4776960"/>
                    <a:pt x="0" y="4708380"/>
                  </a:cubicBezTo>
                  <a:lnTo>
                    <a:pt x="0" y="124460"/>
                  </a:lnTo>
                  <a:cubicBezTo>
                    <a:pt x="0" y="55880"/>
                    <a:pt x="55880" y="0"/>
                    <a:pt x="124460" y="0"/>
                  </a:cubicBezTo>
                  <a:lnTo>
                    <a:pt x="9603614" y="0"/>
                  </a:lnTo>
                  <a:cubicBezTo>
                    <a:pt x="9672194" y="0"/>
                    <a:pt x="9728074" y="55880"/>
                    <a:pt x="9728074" y="124460"/>
                  </a:cubicBezTo>
                  <a:lnTo>
                    <a:pt x="9728074" y="4708380"/>
                  </a:lnTo>
                  <a:cubicBezTo>
                    <a:pt x="9728074" y="4776960"/>
                    <a:pt x="9672194" y="4832840"/>
                    <a:pt x="9603614" y="4832840"/>
                  </a:cubicBezTo>
                  <a:close/>
                </a:path>
              </a:pathLst>
            </a:custGeom>
            <a:solidFill>
              <a:srgbClr val="FFFFFF"/>
            </a:solidFill>
          </p:spPr>
        </p:sp>
      </p:grpSp>
      <p:sp>
        <p:nvSpPr>
          <p:cNvPr name="Freeform 5" id="5"/>
          <p:cNvSpPr/>
          <p:nvPr/>
        </p:nvSpPr>
        <p:spPr>
          <a:xfrm flipH="true" flipV="false" rot="0">
            <a:off x="13379131" y="5697655"/>
            <a:ext cx="2628231" cy="2635783"/>
          </a:xfrm>
          <a:custGeom>
            <a:avLst/>
            <a:gdLst/>
            <a:ahLst/>
            <a:cxnLst/>
            <a:rect r="r" b="b" t="t" l="l"/>
            <a:pathLst>
              <a:path h="2635783" w="2628231">
                <a:moveTo>
                  <a:pt x="2628231" y="0"/>
                </a:moveTo>
                <a:lnTo>
                  <a:pt x="0" y="0"/>
                </a:lnTo>
                <a:lnTo>
                  <a:pt x="0" y="2635783"/>
                </a:lnTo>
                <a:lnTo>
                  <a:pt x="2628231" y="2635783"/>
                </a:lnTo>
                <a:lnTo>
                  <a:pt x="2628231" y="0"/>
                </a:lnTo>
                <a:close/>
              </a:path>
            </a:pathLst>
          </a:custGeom>
          <a:blipFill>
            <a:blip r:embed="rId3"/>
            <a:stretch>
              <a:fillRect l="0" t="0" r="0" b="0"/>
            </a:stretch>
          </a:blipFill>
        </p:spPr>
      </p:sp>
      <p:sp>
        <p:nvSpPr>
          <p:cNvPr name="TextBox 6" id="6"/>
          <p:cNvSpPr txBox="true"/>
          <p:nvPr/>
        </p:nvSpPr>
        <p:spPr>
          <a:xfrm rot="0">
            <a:off x="3689455" y="4151948"/>
            <a:ext cx="10909090" cy="1545707"/>
          </a:xfrm>
          <a:prstGeom prst="rect">
            <a:avLst/>
          </a:prstGeom>
        </p:spPr>
        <p:txBody>
          <a:bodyPr anchor="t" rtlCol="false" tIns="0" lIns="0" bIns="0" rIns="0">
            <a:spAutoFit/>
          </a:bodyPr>
          <a:lstStyle/>
          <a:p>
            <a:pPr algn="ctr">
              <a:lnSpc>
                <a:spcPts val="12209"/>
              </a:lnSpc>
            </a:pPr>
            <a:r>
              <a:rPr lang="en-US" sz="10174">
                <a:solidFill>
                  <a:srgbClr val="0E2C4B"/>
                </a:solidFill>
                <a:latin typeface="Muli Ultra-Bold"/>
              </a:rPr>
              <a:t>TERIMA KASIH</a:t>
            </a:r>
          </a:p>
        </p:txBody>
      </p:sp>
      <p:sp>
        <p:nvSpPr>
          <p:cNvPr name="Freeform 7" id="7"/>
          <p:cNvSpPr/>
          <p:nvPr/>
        </p:nvSpPr>
        <p:spPr>
          <a:xfrm flipH="false" flipV="false" rot="0">
            <a:off x="2470041" y="2784527"/>
            <a:ext cx="2223383" cy="771699"/>
          </a:xfrm>
          <a:custGeom>
            <a:avLst/>
            <a:gdLst/>
            <a:ahLst/>
            <a:cxnLst/>
            <a:rect r="r" b="b" t="t" l="l"/>
            <a:pathLst>
              <a:path h="771699" w="2223383">
                <a:moveTo>
                  <a:pt x="0" y="0"/>
                </a:moveTo>
                <a:lnTo>
                  <a:pt x="2223383" y="0"/>
                </a:lnTo>
                <a:lnTo>
                  <a:pt x="2223383" y="771699"/>
                </a:lnTo>
                <a:lnTo>
                  <a:pt x="0" y="771699"/>
                </a:lnTo>
                <a:lnTo>
                  <a:pt x="0" y="0"/>
                </a:lnTo>
                <a:close/>
              </a:path>
            </a:pathLst>
          </a:custGeom>
          <a:blipFill>
            <a:blip r:embed="rId2">
              <a:alphaModFix amt="21999"/>
            </a:blip>
            <a:stretch>
              <a:fillRect l="0" t="0" r="0" b="0"/>
            </a:stretch>
          </a:blipFill>
        </p:spPr>
      </p:sp>
      <p:sp>
        <p:nvSpPr>
          <p:cNvPr name="Freeform 8" id="8"/>
          <p:cNvSpPr/>
          <p:nvPr/>
        </p:nvSpPr>
        <p:spPr>
          <a:xfrm flipH="false" flipV="false" rot="-1251902">
            <a:off x="2297276" y="1924267"/>
            <a:ext cx="2945311" cy="1144990"/>
          </a:xfrm>
          <a:custGeom>
            <a:avLst/>
            <a:gdLst/>
            <a:ahLst/>
            <a:cxnLst/>
            <a:rect r="r" b="b" t="t" l="l"/>
            <a:pathLst>
              <a:path h="1144990" w="2945311">
                <a:moveTo>
                  <a:pt x="0" y="0"/>
                </a:moveTo>
                <a:lnTo>
                  <a:pt x="2945311" y="0"/>
                </a:lnTo>
                <a:lnTo>
                  <a:pt x="2945311" y="1144990"/>
                </a:lnTo>
                <a:lnTo>
                  <a:pt x="0" y="1144990"/>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F2F3F4"/>
        </a:solidFill>
      </p:bgPr>
    </p:bg>
    <p:spTree>
      <p:nvGrpSpPr>
        <p:cNvPr id="1" name=""/>
        <p:cNvGrpSpPr/>
        <p:nvPr/>
      </p:nvGrpSpPr>
      <p:grpSpPr>
        <a:xfrm>
          <a:off x="0" y="0"/>
          <a:ext cx="0" cy="0"/>
          <a:chOff x="0" y="0"/>
          <a:chExt cx="0" cy="0"/>
        </a:xfrm>
      </p:grpSpPr>
      <p:grpSp>
        <p:nvGrpSpPr>
          <p:cNvPr name="Group 2" id="2"/>
          <p:cNvGrpSpPr/>
          <p:nvPr/>
        </p:nvGrpSpPr>
        <p:grpSpPr>
          <a:xfrm rot="0">
            <a:off x="8577180" y="236488"/>
            <a:ext cx="9381148" cy="9814023"/>
            <a:chOff x="0" y="0"/>
            <a:chExt cx="7504918" cy="7851218"/>
          </a:xfrm>
        </p:grpSpPr>
        <p:sp>
          <p:nvSpPr>
            <p:cNvPr name="Freeform 3" id="3"/>
            <p:cNvSpPr/>
            <p:nvPr/>
          </p:nvSpPr>
          <p:spPr>
            <a:xfrm flipH="false" flipV="false" rot="0">
              <a:off x="0" y="0"/>
              <a:ext cx="7504919" cy="7851218"/>
            </a:xfrm>
            <a:custGeom>
              <a:avLst/>
              <a:gdLst/>
              <a:ahLst/>
              <a:cxnLst/>
              <a:rect r="r" b="b" t="t" l="l"/>
              <a:pathLst>
                <a:path h="7851218" w="7504919">
                  <a:moveTo>
                    <a:pt x="7380458" y="7851218"/>
                  </a:moveTo>
                  <a:lnTo>
                    <a:pt x="124460" y="7851218"/>
                  </a:lnTo>
                  <a:cubicBezTo>
                    <a:pt x="55880" y="7851218"/>
                    <a:pt x="0" y="7795338"/>
                    <a:pt x="0" y="7726759"/>
                  </a:cubicBezTo>
                  <a:lnTo>
                    <a:pt x="0" y="124460"/>
                  </a:lnTo>
                  <a:cubicBezTo>
                    <a:pt x="0" y="55880"/>
                    <a:pt x="55880" y="0"/>
                    <a:pt x="124460" y="0"/>
                  </a:cubicBezTo>
                  <a:lnTo>
                    <a:pt x="7380459" y="0"/>
                  </a:lnTo>
                  <a:cubicBezTo>
                    <a:pt x="7449038" y="0"/>
                    <a:pt x="7504919" y="55880"/>
                    <a:pt x="7504919" y="124460"/>
                  </a:cubicBezTo>
                  <a:lnTo>
                    <a:pt x="7504919" y="7726759"/>
                  </a:lnTo>
                  <a:cubicBezTo>
                    <a:pt x="7504919" y="7795338"/>
                    <a:pt x="7449038" y="7851218"/>
                    <a:pt x="7380459" y="7851218"/>
                  </a:cubicBezTo>
                  <a:close/>
                </a:path>
              </a:pathLst>
            </a:custGeom>
            <a:solidFill>
              <a:srgbClr val="FFFFFF"/>
            </a:solidFill>
          </p:spPr>
        </p:sp>
      </p:grpSp>
      <p:sp>
        <p:nvSpPr>
          <p:cNvPr name="AutoShape 4" id="4"/>
          <p:cNvSpPr/>
          <p:nvPr/>
        </p:nvSpPr>
        <p:spPr>
          <a:xfrm>
            <a:off x="9621173" y="2367280"/>
            <a:ext cx="7638127" cy="0"/>
          </a:xfrm>
          <a:prstGeom prst="line">
            <a:avLst/>
          </a:prstGeom>
          <a:ln cap="rnd" w="76200">
            <a:solidFill>
              <a:srgbClr val="F2F3F4"/>
            </a:solidFill>
            <a:prstDash val="solid"/>
            <a:headEnd type="none" len="sm" w="sm"/>
            <a:tailEnd type="none" len="sm" w="sm"/>
          </a:ln>
        </p:spPr>
      </p:sp>
      <p:sp>
        <p:nvSpPr>
          <p:cNvPr name="AutoShape 5" id="5"/>
          <p:cNvSpPr/>
          <p:nvPr/>
        </p:nvSpPr>
        <p:spPr>
          <a:xfrm>
            <a:off x="9621173" y="3743960"/>
            <a:ext cx="7638127" cy="0"/>
          </a:xfrm>
          <a:prstGeom prst="line">
            <a:avLst/>
          </a:prstGeom>
          <a:ln cap="rnd" w="76200">
            <a:solidFill>
              <a:srgbClr val="F2F3F4"/>
            </a:solidFill>
            <a:prstDash val="solid"/>
            <a:headEnd type="none" len="sm" w="sm"/>
            <a:tailEnd type="none" len="sm" w="sm"/>
          </a:ln>
        </p:spPr>
      </p:sp>
      <p:sp>
        <p:nvSpPr>
          <p:cNvPr name="AutoShape 6" id="6"/>
          <p:cNvSpPr/>
          <p:nvPr/>
        </p:nvSpPr>
        <p:spPr>
          <a:xfrm>
            <a:off x="9621173" y="5120640"/>
            <a:ext cx="7638127" cy="0"/>
          </a:xfrm>
          <a:prstGeom prst="line">
            <a:avLst/>
          </a:prstGeom>
          <a:ln cap="rnd" w="76200">
            <a:solidFill>
              <a:srgbClr val="F2F3F4"/>
            </a:solidFill>
            <a:prstDash val="solid"/>
            <a:headEnd type="none" len="sm" w="sm"/>
            <a:tailEnd type="none" len="sm" w="sm"/>
          </a:ln>
        </p:spPr>
      </p:sp>
      <p:sp>
        <p:nvSpPr>
          <p:cNvPr name="AutoShape 7" id="7"/>
          <p:cNvSpPr/>
          <p:nvPr/>
        </p:nvSpPr>
        <p:spPr>
          <a:xfrm>
            <a:off x="9619273" y="6497320"/>
            <a:ext cx="7640027" cy="0"/>
          </a:xfrm>
          <a:prstGeom prst="line">
            <a:avLst/>
          </a:prstGeom>
          <a:ln cap="rnd" w="76200">
            <a:solidFill>
              <a:srgbClr val="F2F3F4"/>
            </a:solidFill>
            <a:prstDash val="solid"/>
            <a:headEnd type="none" len="sm" w="sm"/>
            <a:tailEnd type="none" len="sm" w="sm"/>
          </a:ln>
        </p:spPr>
      </p:sp>
      <p:sp>
        <p:nvSpPr>
          <p:cNvPr name="AutoShape 8" id="8"/>
          <p:cNvSpPr/>
          <p:nvPr/>
        </p:nvSpPr>
        <p:spPr>
          <a:xfrm>
            <a:off x="9619505" y="7881620"/>
            <a:ext cx="7639795" cy="0"/>
          </a:xfrm>
          <a:prstGeom prst="line">
            <a:avLst/>
          </a:prstGeom>
          <a:ln cap="rnd" w="76200">
            <a:solidFill>
              <a:srgbClr val="F2F3F4"/>
            </a:solidFill>
            <a:prstDash val="solid"/>
            <a:headEnd type="none" len="sm" w="sm"/>
            <a:tailEnd type="none" len="sm" w="sm"/>
          </a:ln>
        </p:spPr>
      </p:sp>
      <p:sp>
        <p:nvSpPr>
          <p:cNvPr name="TextBox 9" id="9"/>
          <p:cNvSpPr txBox="true"/>
          <p:nvPr/>
        </p:nvSpPr>
        <p:spPr>
          <a:xfrm rot="0">
            <a:off x="9621173" y="1453938"/>
            <a:ext cx="6860804" cy="405765"/>
          </a:xfrm>
          <a:prstGeom prst="rect">
            <a:avLst/>
          </a:prstGeom>
        </p:spPr>
        <p:txBody>
          <a:bodyPr anchor="t" rtlCol="false" tIns="0" lIns="0" bIns="0" rIns="0">
            <a:spAutoFit/>
          </a:bodyPr>
          <a:lstStyle/>
          <a:p>
            <a:pPr algn="l">
              <a:lnSpc>
                <a:spcPts val="3359"/>
              </a:lnSpc>
            </a:pPr>
            <a:r>
              <a:rPr lang="en-US" sz="2400">
                <a:solidFill>
                  <a:srgbClr val="0E2C4B"/>
                </a:solidFill>
                <a:latin typeface="Muli"/>
              </a:rPr>
              <a:t>Latar Belakang</a:t>
            </a:r>
          </a:p>
        </p:txBody>
      </p:sp>
      <p:sp>
        <p:nvSpPr>
          <p:cNvPr name="TextBox 10" id="10"/>
          <p:cNvSpPr txBox="true"/>
          <p:nvPr/>
        </p:nvSpPr>
        <p:spPr>
          <a:xfrm rot="0">
            <a:off x="9621173" y="2830618"/>
            <a:ext cx="6860804" cy="405765"/>
          </a:xfrm>
          <a:prstGeom prst="rect">
            <a:avLst/>
          </a:prstGeom>
        </p:spPr>
        <p:txBody>
          <a:bodyPr anchor="t" rtlCol="false" tIns="0" lIns="0" bIns="0" rIns="0">
            <a:spAutoFit/>
          </a:bodyPr>
          <a:lstStyle/>
          <a:p>
            <a:pPr algn="l">
              <a:lnSpc>
                <a:spcPts val="3359"/>
              </a:lnSpc>
            </a:pPr>
            <a:r>
              <a:rPr lang="en-US" sz="2400">
                <a:solidFill>
                  <a:srgbClr val="0E2C4B"/>
                </a:solidFill>
                <a:latin typeface="Muli"/>
              </a:rPr>
              <a:t>Deskripsi Program</a:t>
            </a:r>
          </a:p>
        </p:txBody>
      </p:sp>
      <p:sp>
        <p:nvSpPr>
          <p:cNvPr name="TextBox 11" id="11"/>
          <p:cNvSpPr txBox="true"/>
          <p:nvPr/>
        </p:nvSpPr>
        <p:spPr>
          <a:xfrm rot="0">
            <a:off x="9621173" y="4207298"/>
            <a:ext cx="6860804" cy="405765"/>
          </a:xfrm>
          <a:prstGeom prst="rect">
            <a:avLst/>
          </a:prstGeom>
        </p:spPr>
        <p:txBody>
          <a:bodyPr anchor="t" rtlCol="false" tIns="0" lIns="0" bIns="0" rIns="0">
            <a:spAutoFit/>
          </a:bodyPr>
          <a:lstStyle/>
          <a:p>
            <a:pPr algn="l">
              <a:lnSpc>
                <a:spcPts val="3359"/>
              </a:lnSpc>
            </a:pPr>
            <a:r>
              <a:rPr lang="en-US" sz="2400">
                <a:solidFill>
                  <a:srgbClr val="0E2C4B"/>
                </a:solidFill>
                <a:latin typeface="Muli"/>
              </a:rPr>
              <a:t>Psuedocode</a:t>
            </a:r>
          </a:p>
        </p:txBody>
      </p:sp>
      <p:sp>
        <p:nvSpPr>
          <p:cNvPr name="TextBox 12" id="12"/>
          <p:cNvSpPr txBox="true"/>
          <p:nvPr/>
        </p:nvSpPr>
        <p:spPr>
          <a:xfrm rot="0">
            <a:off x="9621173" y="5583978"/>
            <a:ext cx="6860804" cy="405765"/>
          </a:xfrm>
          <a:prstGeom prst="rect">
            <a:avLst/>
          </a:prstGeom>
        </p:spPr>
        <p:txBody>
          <a:bodyPr anchor="t" rtlCol="false" tIns="0" lIns="0" bIns="0" rIns="0">
            <a:spAutoFit/>
          </a:bodyPr>
          <a:lstStyle/>
          <a:p>
            <a:pPr algn="l">
              <a:lnSpc>
                <a:spcPts val="3359"/>
              </a:lnSpc>
            </a:pPr>
            <a:r>
              <a:rPr lang="en-US" sz="2400">
                <a:solidFill>
                  <a:srgbClr val="0E2C4B"/>
                </a:solidFill>
                <a:latin typeface="Muli"/>
              </a:rPr>
              <a:t>Demo program</a:t>
            </a:r>
          </a:p>
        </p:txBody>
      </p:sp>
      <p:grpSp>
        <p:nvGrpSpPr>
          <p:cNvPr name="Group 13" id="13"/>
          <p:cNvGrpSpPr/>
          <p:nvPr/>
        </p:nvGrpSpPr>
        <p:grpSpPr>
          <a:xfrm rot="0">
            <a:off x="1028700" y="1249503"/>
            <a:ext cx="6173123" cy="3373297"/>
            <a:chOff x="0" y="0"/>
            <a:chExt cx="8230830" cy="4497730"/>
          </a:xfrm>
        </p:grpSpPr>
        <p:grpSp>
          <p:nvGrpSpPr>
            <p:cNvPr name="Group 14" id="14"/>
            <p:cNvGrpSpPr/>
            <p:nvPr/>
          </p:nvGrpSpPr>
          <p:grpSpPr>
            <a:xfrm rot="0">
              <a:off x="0" y="3397063"/>
              <a:ext cx="6702579" cy="1100667"/>
              <a:chOff x="0" y="0"/>
              <a:chExt cx="4021547" cy="660400"/>
            </a:xfrm>
          </p:grpSpPr>
          <p:sp>
            <p:nvSpPr>
              <p:cNvPr name="Freeform 15" id="15"/>
              <p:cNvSpPr/>
              <p:nvPr/>
            </p:nvSpPr>
            <p:spPr>
              <a:xfrm flipH="false" flipV="false" rot="0">
                <a:off x="0" y="0"/>
                <a:ext cx="4021548" cy="660400"/>
              </a:xfrm>
              <a:custGeom>
                <a:avLst/>
                <a:gdLst/>
                <a:ahLst/>
                <a:cxnLst/>
                <a:rect r="r" b="b" t="t" l="l"/>
                <a:pathLst>
                  <a:path h="660400" w="4021548">
                    <a:moveTo>
                      <a:pt x="3897087" y="660400"/>
                    </a:moveTo>
                    <a:lnTo>
                      <a:pt x="124460" y="660400"/>
                    </a:lnTo>
                    <a:cubicBezTo>
                      <a:pt x="55880" y="660400"/>
                      <a:pt x="0" y="604520"/>
                      <a:pt x="0" y="535940"/>
                    </a:cubicBezTo>
                    <a:lnTo>
                      <a:pt x="0" y="124460"/>
                    </a:lnTo>
                    <a:cubicBezTo>
                      <a:pt x="0" y="55880"/>
                      <a:pt x="55880" y="0"/>
                      <a:pt x="124460" y="0"/>
                    </a:cubicBezTo>
                    <a:lnTo>
                      <a:pt x="3897088" y="0"/>
                    </a:lnTo>
                    <a:cubicBezTo>
                      <a:pt x="3965668" y="0"/>
                      <a:pt x="4021548" y="55880"/>
                      <a:pt x="4021548" y="124460"/>
                    </a:cubicBezTo>
                    <a:lnTo>
                      <a:pt x="4021548" y="535940"/>
                    </a:lnTo>
                    <a:cubicBezTo>
                      <a:pt x="4021548" y="604520"/>
                      <a:pt x="3965668" y="660400"/>
                      <a:pt x="3897088" y="660400"/>
                    </a:cubicBezTo>
                    <a:close/>
                  </a:path>
                </a:pathLst>
              </a:custGeom>
              <a:solidFill>
                <a:srgbClr val="F36825"/>
              </a:solidFill>
            </p:spPr>
          </p:sp>
        </p:grpSp>
        <p:sp>
          <p:nvSpPr>
            <p:cNvPr name="TextBox 16" id="16"/>
            <p:cNvSpPr txBox="true"/>
            <p:nvPr/>
          </p:nvSpPr>
          <p:spPr>
            <a:xfrm rot="0">
              <a:off x="0" y="0"/>
              <a:ext cx="8230830" cy="2844800"/>
            </a:xfrm>
            <a:prstGeom prst="rect">
              <a:avLst/>
            </a:prstGeom>
          </p:spPr>
          <p:txBody>
            <a:bodyPr anchor="t" rtlCol="false" tIns="0" lIns="0" bIns="0" rIns="0">
              <a:spAutoFit/>
            </a:bodyPr>
            <a:lstStyle/>
            <a:p>
              <a:pPr algn="l">
                <a:lnSpc>
                  <a:spcPts val="8400"/>
                </a:lnSpc>
              </a:pPr>
              <a:r>
                <a:rPr lang="en-US" sz="7000">
                  <a:solidFill>
                    <a:srgbClr val="0E2C4B"/>
                  </a:solidFill>
                  <a:latin typeface="Muli Ultra-Bold"/>
                </a:rPr>
                <a:t>Daftar</a:t>
              </a:r>
            </a:p>
            <a:p>
              <a:pPr algn="l">
                <a:lnSpc>
                  <a:spcPts val="8400"/>
                </a:lnSpc>
              </a:pPr>
              <a:r>
                <a:rPr lang="en-US" sz="7000">
                  <a:solidFill>
                    <a:srgbClr val="0E2C4B"/>
                  </a:solidFill>
                  <a:latin typeface="Muli Ultra-Bold"/>
                </a:rPr>
                <a:t>Isi</a:t>
              </a:r>
            </a:p>
          </p:txBody>
        </p:sp>
        <p:sp>
          <p:nvSpPr>
            <p:cNvPr name="TextBox 17" id="17"/>
            <p:cNvSpPr txBox="true"/>
            <p:nvPr/>
          </p:nvSpPr>
          <p:spPr>
            <a:xfrm rot="0">
              <a:off x="693230" y="3632366"/>
              <a:ext cx="5587728" cy="559435"/>
            </a:xfrm>
            <a:prstGeom prst="rect">
              <a:avLst/>
            </a:prstGeom>
          </p:spPr>
          <p:txBody>
            <a:bodyPr anchor="t" rtlCol="false" tIns="0" lIns="0" bIns="0" rIns="0">
              <a:spAutoFit/>
            </a:bodyPr>
            <a:lstStyle/>
            <a:p>
              <a:pPr algn="l">
                <a:lnSpc>
                  <a:spcPts val="3360"/>
                </a:lnSpc>
              </a:pPr>
              <a:r>
                <a:rPr lang="en-US" sz="2800">
                  <a:solidFill>
                    <a:srgbClr val="FFFFFF"/>
                  </a:solidFill>
                  <a:latin typeface="Muli Semi-Bold"/>
                </a:rPr>
                <a:t>Bahan-bahan diskusi</a:t>
              </a:r>
            </a:p>
          </p:txBody>
        </p:sp>
      </p:grpSp>
      <p:sp>
        <p:nvSpPr>
          <p:cNvPr name="TextBox 18" id="18"/>
          <p:cNvSpPr txBox="true"/>
          <p:nvPr/>
        </p:nvSpPr>
        <p:spPr>
          <a:xfrm rot="0">
            <a:off x="9621173" y="6964045"/>
            <a:ext cx="6860804" cy="405765"/>
          </a:xfrm>
          <a:prstGeom prst="rect">
            <a:avLst/>
          </a:prstGeom>
        </p:spPr>
        <p:txBody>
          <a:bodyPr anchor="t" rtlCol="false" tIns="0" lIns="0" bIns="0" rIns="0">
            <a:spAutoFit/>
          </a:bodyPr>
          <a:lstStyle/>
          <a:p>
            <a:pPr algn="l">
              <a:lnSpc>
                <a:spcPts val="3359"/>
              </a:lnSpc>
            </a:pPr>
            <a:r>
              <a:rPr lang="en-US" sz="2400">
                <a:solidFill>
                  <a:srgbClr val="0E2C4B"/>
                </a:solidFill>
                <a:latin typeface="Muli"/>
              </a:rPr>
              <a:t>Penutup</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676066" y="1709384"/>
            <a:ext cx="7277675" cy="6868231"/>
            <a:chOff x="0" y="0"/>
            <a:chExt cx="9703567" cy="9157642"/>
          </a:xfrm>
        </p:grpSpPr>
        <p:sp>
          <p:nvSpPr>
            <p:cNvPr name="TextBox 3" id="3"/>
            <p:cNvSpPr txBox="true"/>
            <p:nvPr/>
          </p:nvSpPr>
          <p:spPr>
            <a:xfrm rot="0">
              <a:off x="0" y="0"/>
              <a:ext cx="9703567" cy="1016000"/>
            </a:xfrm>
            <a:prstGeom prst="rect">
              <a:avLst/>
            </a:prstGeom>
          </p:spPr>
          <p:txBody>
            <a:bodyPr anchor="t" rtlCol="false" tIns="0" lIns="0" bIns="0" rIns="0">
              <a:spAutoFit/>
            </a:bodyPr>
            <a:lstStyle/>
            <a:p>
              <a:pPr algn="l">
                <a:lnSpc>
                  <a:spcPts val="6000"/>
                </a:lnSpc>
              </a:pPr>
              <a:r>
                <a:rPr lang="en-US" sz="5000">
                  <a:solidFill>
                    <a:srgbClr val="0E2C4B"/>
                  </a:solidFill>
                  <a:latin typeface="Muli Ultra-Bold"/>
                </a:rPr>
                <a:t>Latar Belakang</a:t>
              </a:r>
            </a:p>
          </p:txBody>
        </p:sp>
        <p:sp>
          <p:nvSpPr>
            <p:cNvPr name="TextBox 4" id="4"/>
            <p:cNvSpPr txBox="true"/>
            <p:nvPr/>
          </p:nvSpPr>
          <p:spPr>
            <a:xfrm rot="0">
              <a:off x="0" y="1672896"/>
              <a:ext cx="8956646" cy="7789545"/>
            </a:xfrm>
            <a:prstGeom prst="rect">
              <a:avLst/>
            </a:prstGeom>
          </p:spPr>
          <p:txBody>
            <a:bodyPr anchor="t" rtlCol="false" tIns="0" lIns="0" bIns="0" rIns="0">
              <a:spAutoFit/>
            </a:bodyPr>
            <a:lstStyle/>
            <a:p>
              <a:pPr algn="l">
                <a:lnSpc>
                  <a:spcPts val="3359"/>
                </a:lnSpc>
              </a:pPr>
              <a:r>
                <a:rPr lang="en-US" sz="2400">
                  <a:solidFill>
                    <a:srgbClr val="0E2C4B"/>
                  </a:solidFill>
                  <a:latin typeface="Muli"/>
                </a:rPr>
                <a:t>Program "Kasir Barang" yang kami kembangkan dirancang untuk memudahkan pengelolaan dan transaksi barang di toko atau bisnis kecil. Latar belakang pengembangan program ini berasal dari kebutuhan nyata di lapangan, di mana pemilik usaha dan karyawan seringkali menghadapi tantangan dalam mengelola inventaris, melakukan transaksi penjualan, serta pencarian dan pengurutan data barang yang efisien. Program ini dibuat untuk menawarkan solusi yang praktis dan efektif dalam mengatasi permasalahan tersebut dengan menggunakan teknologi informasi.</a:t>
              </a:r>
            </a:p>
          </p:txBody>
        </p:sp>
      </p:grpSp>
      <p:grpSp>
        <p:nvGrpSpPr>
          <p:cNvPr name="Group 5" id="5"/>
          <p:cNvGrpSpPr/>
          <p:nvPr/>
        </p:nvGrpSpPr>
        <p:grpSpPr>
          <a:xfrm rot="0">
            <a:off x="1028700" y="1747484"/>
            <a:ext cx="7549245" cy="7148517"/>
            <a:chOff x="0" y="0"/>
            <a:chExt cx="10065660" cy="9531355"/>
          </a:xfrm>
        </p:grpSpPr>
        <p:grpSp>
          <p:nvGrpSpPr>
            <p:cNvPr name="Group 6" id="6"/>
            <p:cNvGrpSpPr/>
            <p:nvPr/>
          </p:nvGrpSpPr>
          <p:grpSpPr>
            <a:xfrm rot="0">
              <a:off x="762346" y="0"/>
              <a:ext cx="9303314" cy="9303314"/>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name="Freeform 8" id="8"/>
            <p:cNvSpPr/>
            <p:nvPr/>
          </p:nvSpPr>
          <p:spPr>
            <a:xfrm flipH="true" flipV="false" rot="0">
              <a:off x="0" y="6584578"/>
              <a:ext cx="8490115" cy="2946777"/>
            </a:xfrm>
            <a:custGeom>
              <a:avLst/>
              <a:gdLst/>
              <a:ahLst/>
              <a:cxnLst/>
              <a:rect r="r" b="b" t="t" l="l"/>
              <a:pathLst>
                <a:path h="2946777" w="8490115">
                  <a:moveTo>
                    <a:pt x="8490115" y="0"/>
                  </a:moveTo>
                  <a:lnTo>
                    <a:pt x="0" y="0"/>
                  </a:lnTo>
                  <a:lnTo>
                    <a:pt x="0" y="2946777"/>
                  </a:lnTo>
                  <a:lnTo>
                    <a:pt x="8490115" y="2946777"/>
                  </a:lnTo>
                  <a:lnTo>
                    <a:pt x="8490115" y="0"/>
                  </a:lnTo>
                  <a:close/>
                </a:path>
              </a:pathLst>
            </a:custGeom>
            <a:blipFill>
              <a:blip r:embed="rId2">
                <a:alphaModFix amt="51000"/>
              </a:blip>
              <a:stretch>
                <a:fillRect l="0" t="0" r="0" b="0"/>
              </a:stretch>
            </a:blipFill>
          </p:spPr>
        </p:sp>
        <p:sp>
          <p:nvSpPr>
            <p:cNvPr name="Freeform 9" id="9"/>
            <p:cNvSpPr/>
            <p:nvPr/>
          </p:nvSpPr>
          <p:spPr>
            <a:xfrm flipH="false" flipV="false" rot="0">
              <a:off x="0" y="1360379"/>
              <a:ext cx="8577310" cy="7805352"/>
            </a:xfrm>
            <a:custGeom>
              <a:avLst/>
              <a:gdLst/>
              <a:ahLst/>
              <a:cxnLst/>
              <a:rect r="r" b="b" t="t" l="l"/>
              <a:pathLst>
                <a:path h="7805352" w="8577310">
                  <a:moveTo>
                    <a:pt x="0" y="0"/>
                  </a:moveTo>
                  <a:lnTo>
                    <a:pt x="8577310" y="0"/>
                  </a:lnTo>
                  <a:lnTo>
                    <a:pt x="8577310" y="7805351"/>
                  </a:lnTo>
                  <a:lnTo>
                    <a:pt x="0" y="7805351"/>
                  </a:lnTo>
                  <a:lnTo>
                    <a:pt x="0" y="0"/>
                  </a:lnTo>
                  <a:close/>
                </a:path>
              </a:pathLst>
            </a:custGeom>
            <a:blipFill>
              <a:blip r:embed="rId3"/>
              <a:stretch>
                <a:fillRect l="0" t="0" r="0" b="0"/>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2874268"/>
            <a:ext cx="7960998" cy="4954388"/>
            <a:chOff x="0" y="0"/>
            <a:chExt cx="10614664" cy="6605851"/>
          </a:xfrm>
        </p:grpSpPr>
        <p:sp>
          <p:nvSpPr>
            <p:cNvPr name="TextBox 3" id="3"/>
            <p:cNvSpPr txBox="true"/>
            <p:nvPr/>
          </p:nvSpPr>
          <p:spPr>
            <a:xfrm rot="0">
              <a:off x="0" y="-722489"/>
              <a:ext cx="10614664" cy="2819400"/>
            </a:xfrm>
            <a:prstGeom prst="rect">
              <a:avLst/>
            </a:prstGeom>
          </p:spPr>
          <p:txBody>
            <a:bodyPr anchor="t" rtlCol="false" tIns="0" lIns="0" bIns="0" rIns="0">
              <a:spAutoFit/>
            </a:bodyPr>
            <a:lstStyle/>
            <a:p>
              <a:pPr algn="l">
                <a:lnSpc>
                  <a:spcPts val="8400"/>
                </a:lnSpc>
              </a:pPr>
              <a:r>
                <a:rPr lang="en-US" sz="7000">
                  <a:solidFill>
                    <a:srgbClr val="0E2C4B"/>
                  </a:solidFill>
                  <a:latin typeface="Muli Ultra-Bold"/>
                </a:rPr>
                <a:t>Deskripsi Program</a:t>
              </a:r>
            </a:p>
          </p:txBody>
        </p:sp>
        <p:sp>
          <p:nvSpPr>
            <p:cNvPr name="TextBox 4" id="4"/>
            <p:cNvSpPr txBox="true"/>
            <p:nvPr/>
          </p:nvSpPr>
          <p:spPr>
            <a:xfrm rot="0">
              <a:off x="0" y="2511925"/>
              <a:ext cx="8887089" cy="549275"/>
            </a:xfrm>
            <a:prstGeom prst="rect">
              <a:avLst/>
            </a:prstGeom>
          </p:spPr>
          <p:txBody>
            <a:bodyPr anchor="t" rtlCol="false" tIns="0" lIns="0" bIns="0" rIns="0">
              <a:spAutoFit/>
            </a:bodyPr>
            <a:lstStyle/>
            <a:p>
              <a:pPr algn="l">
                <a:lnSpc>
                  <a:spcPts val="3360"/>
                </a:lnSpc>
              </a:pPr>
            </a:p>
          </p:txBody>
        </p:sp>
        <p:sp>
          <p:nvSpPr>
            <p:cNvPr name="TextBox 5" id="5"/>
            <p:cNvSpPr txBox="true"/>
            <p:nvPr/>
          </p:nvSpPr>
          <p:spPr>
            <a:xfrm rot="0">
              <a:off x="0" y="3298771"/>
              <a:ext cx="10614664" cy="3608493"/>
            </a:xfrm>
            <a:prstGeom prst="rect">
              <a:avLst/>
            </a:prstGeom>
          </p:spPr>
          <p:txBody>
            <a:bodyPr anchor="t" rtlCol="false" tIns="0" lIns="0" bIns="0" rIns="0">
              <a:spAutoFit/>
            </a:bodyPr>
            <a:lstStyle/>
            <a:p>
              <a:pPr algn="l">
                <a:lnSpc>
                  <a:spcPts val="3079"/>
                </a:lnSpc>
              </a:pPr>
              <a:r>
                <a:rPr lang="en-US" sz="2200">
                  <a:solidFill>
                    <a:srgbClr val="0E2C4B"/>
                  </a:solidFill>
                  <a:latin typeface="Muli"/>
                </a:rPr>
                <a:t>Dengan makin banyaknya bukti bahwa penyelesaian tugas dan komunikasi dengan rekan kerja dapat dilakukan dengan cepat, bahkan saat semua karyawan berada di rumah mereka, banyak perusahaan menyadari bahwa bekerja jarak jauh merupakan pilihan cara yang lebih baik. Cara ini lebih hemat biaya, mudah, dan aman, sehingga tak heran jika beberapa bisnis mulai membiasakan bekerja dari rumah.</a:t>
              </a:r>
            </a:p>
          </p:txBody>
        </p:sp>
      </p:grpSp>
      <p:grpSp>
        <p:nvGrpSpPr>
          <p:cNvPr name="Group 6" id="6"/>
          <p:cNvGrpSpPr/>
          <p:nvPr/>
        </p:nvGrpSpPr>
        <p:grpSpPr>
          <a:xfrm rot="0">
            <a:off x="469457" y="2057747"/>
            <a:ext cx="7318978" cy="6750644"/>
            <a:chOff x="0" y="0"/>
            <a:chExt cx="9758637" cy="9000859"/>
          </a:xfrm>
        </p:grpSpPr>
        <p:grpSp>
          <p:nvGrpSpPr>
            <p:cNvPr name="Group 7" id="7"/>
            <p:cNvGrpSpPr/>
            <p:nvPr/>
          </p:nvGrpSpPr>
          <p:grpSpPr>
            <a:xfrm rot="0">
              <a:off x="1200904" y="173984"/>
              <a:ext cx="8280339" cy="8280339"/>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name="Freeform 9" id="9"/>
            <p:cNvSpPr/>
            <p:nvPr/>
          </p:nvSpPr>
          <p:spPr>
            <a:xfrm flipH="true" flipV="false" rot="0">
              <a:off x="0" y="6209132"/>
              <a:ext cx="8043389" cy="2791726"/>
            </a:xfrm>
            <a:custGeom>
              <a:avLst/>
              <a:gdLst/>
              <a:ahLst/>
              <a:cxnLst/>
              <a:rect r="r" b="b" t="t" l="l"/>
              <a:pathLst>
                <a:path h="2791726" w="8043389">
                  <a:moveTo>
                    <a:pt x="8043389" y="0"/>
                  </a:moveTo>
                  <a:lnTo>
                    <a:pt x="0" y="0"/>
                  </a:lnTo>
                  <a:lnTo>
                    <a:pt x="0" y="2791727"/>
                  </a:lnTo>
                  <a:lnTo>
                    <a:pt x="8043389" y="2791727"/>
                  </a:lnTo>
                  <a:lnTo>
                    <a:pt x="8043389" y="0"/>
                  </a:lnTo>
                  <a:close/>
                </a:path>
              </a:pathLst>
            </a:custGeom>
            <a:blipFill>
              <a:blip r:embed="rId2">
                <a:alphaModFix amt="51000"/>
              </a:blip>
              <a:stretch>
                <a:fillRect l="0" t="0" r="0" b="0"/>
              </a:stretch>
            </a:blipFill>
          </p:spPr>
        </p:sp>
        <p:sp>
          <p:nvSpPr>
            <p:cNvPr name="Freeform 10" id="10"/>
            <p:cNvSpPr/>
            <p:nvPr/>
          </p:nvSpPr>
          <p:spPr>
            <a:xfrm flipH="false" flipV="false" rot="0">
              <a:off x="745657" y="0"/>
              <a:ext cx="9012980" cy="8889051"/>
            </a:xfrm>
            <a:custGeom>
              <a:avLst/>
              <a:gdLst/>
              <a:ahLst/>
              <a:cxnLst/>
              <a:rect r="r" b="b" t="t" l="l"/>
              <a:pathLst>
                <a:path h="8889051" w="9012980">
                  <a:moveTo>
                    <a:pt x="0" y="0"/>
                  </a:moveTo>
                  <a:lnTo>
                    <a:pt x="9012980" y="0"/>
                  </a:lnTo>
                  <a:lnTo>
                    <a:pt x="9012980" y="8889051"/>
                  </a:lnTo>
                  <a:lnTo>
                    <a:pt x="0" y="8889051"/>
                  </a:lnTo>
                  <a:lnTo>
                    <a:pt x="0" y="0"/>
                  </a:lnTo>
                  <a:close/>
                </a:path>
              </a:pathLst>
            </a:custGeom>
            <a:blipFill>
              <a:blip r:embed="rId3"/>
              <a:stretch>
                <a:fillRect l="0" t="0" r="0" b="0"/>
              </a:stretch>
            </a:blipFill>
          </p:spPr>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F2F3F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11483511" cy="971550"/>
          </a:xfrm>
          <a:prstGeom prst="rect">
            <a:avLst/>
          </a:prstGeom>
        </p:spPr>
        <p:txBody>
          <a:bodyPr anchor="t" rtlCol="false" tIns="0" lIns="0" bIns="0" rIns="0">
            <a:spAutoFit/>
          </a:bodyPr>
          <a:lstStyle/>
          <a:p>
            <a:pPr algn="l">
              <a:lnSpc>
                <a:spcPts val="7680"/>
              </a:lnSpc>
            </a:pPr>
            <a:r>
              <a:rPr lang="en-US" sz="6400">
                <a:solidFill>
                  <a:srgbClr val="0E2C4B"/>
                </a:solidFill>
                <a:latin typeface="Muli Ultra-Bold"/>
              </a:rPr>
              <a:t>Fitur dan Fungsi Program</a:t>
            </a:r>
          </a:p>
        </p:txBody>
      </p:sp>
      <p:grpSp>
        <p:nvGrpSpPr>
          <p:cNvPr name="Group 3" id="3"/>
          <p:cNvGrpSpPr/>
          <p:nvPr/>
        </p:nvGrpSpPr>
        <p:grpSpPr>
          <a:xfrm rot="0">
            <a:off x="319617" y="2529472"/>
            <a:ext cx="4959802" cy="2389453"/>
            <a:chOff x="0" y="0"/>
            <a:chExt cx="6613069" cy="3185937"/>
          </a:xfrm>
        </p:grpSpPr>
        <p:grpSp>
          <p:nvGrpSpPr>
            <p:cNvPr name="Group 4" id="4"/>
            <p:cNvGrpSpPr/>
            <p:nvPr/>
          </p:nvGrpSpPr>
          <p:grpSpPr>
            <a:xfrm rot="0">
              <a:off x="0" y="0"/>
              <a:ext cx="6613069" cy="3185937"/>
              <a:chOff x="0" y="0"/>
              <a:chExt cx="4778020" cy="2301877"/>
            </a:xfrm>
          </p:grpSpPr>
          <p:sp>
            <p:nvSpPr>
              <p:cNvPr name="Freeform 5" id="5"/>
              <p:cNvSpPr/>
              <p:nvPr/>
            </p:nvSpPr>
            <p:spPr>
              <a:xfrm flipH="false" flipV="false" rot="0">
                <a:off x="0" y="0"/>
                <a:ext cx="4778020" cy="2301877"/>
              </a:xfrm>
              <a:custGeom>
                <a:avLst/>
                <a:gdLst/>
                <a:ahLst/>
                <a:cxnLst/>
                <a:rect r="r" b="b" t="t" l="l"/>
                <a:pathLst>
                  <a:path h="2301877" w="4778020">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solidFill>
                <a:srgbClr val="FFFFFF"/>
              </a:solidFill>
            </p:spPr>
          </p:sp>
        </p:grpSp>
        <p:grpSp>
          <p:nvGrpSpPr>
            <p:cNvPr name="Group 6" id="6"/>
            <p:cNvGrpSpPr/>
            <p:nvPr/>
          </p:nvGrpSpPr>
          <p:grpSpPr>
            <a:xfrm rot="5400000">
              <a:off x="2275941" y="-1478874"/>
              <a:ext cx="574850" cy="3682222"/>
              <a:chOff x="0" y="0"/>
              <a:chExt cx="661203" cy="4235359"/>
            </a:xfrm>
          </p:grpSpPr>
          <p:sp>
            <p:nvSpPr>
              <p:cNvPr name="Freeform 7" id="7"/>
              <p:cNvSpPr/>
              <p:nvPr/>
            </p:nvSpPr>
            <p:spPr>
              <a:xfrm flipH="false" flipV="false" rot="0">
                <a:off x="0" y="0"/>
                <a:ext cx="661203" cy="4235359"/>
              </a:xfrm>
              <a:custGeom>
                <a:avLst/>
                <a:gdLst/>
                <a:ahLst/>
                <a:cxnLst/>
                <a:rect r="r" b="b" t="t" l="l"/>
                <a:pathLst>
                  <a:path h="4235359" w="661203">
                    <a:moveTo>
                      <a:pt x="536743" y="4235359"/>
                    </a:moveTo>
                    <a:lnTo>
                      <a:pt x="124460" y="4235359"/>
                    </a:lnTo>
                    <a:cubicBezTo>
                      <a:pt x="55880" y="4235359"/>
                      <a:pt x="0" y="4179479"/>
                      <a:pt x="0" y="4110899"/>
                    </a:cubicBezTo>
                    <a:lnTo>
                      <a:pt x="0" y="124460"/>
                    </a:lnTo>
                    <a:cubicBezTo>
                      <a:pt x="0" y="55880"/>
                      <a:pt x="55880" y="0"/>
                      <a:pt x="124460" y="0"/>
                    </a:cubicBezTo>
                    <a:lnTo>
                      <a:pt x="536743" y="0"/>
                    </a:lnTo>
                    <a:cubicBezTo>
                      <a:pt x="605323" y="0"/>
                      <a:pt x="661203" y="55880"/>
                      <a:pt x="661203" y="124460"/>
                    </a:cubicBezTo>
                    <a:lnTo>
                      <a:pt x="661203" y="4110899"/>
                    </a:lnTo>
                    <a:cubicBezTo>
                      <a:pt x="661203" y="4179479"/>
                      <a:pt x="605323" y="4235359"/>
                      <a:pt x="536743" y="4235359"/>
                    </a:cubicBezTo>
                    <a:close/>
                  </a:path>
                </a:pathLst>
              </a:custGeom>
              <a:solidFill>
                <a:srgbClr val="EFF9FD"/>
              </a:solidFill>
            </p:spPr>
          </p:sp>
        </p:grpSp>
        <p:sp>
          <p:nvSpPr>
            <p:cNvPr name="TextBox 8" id="8"/>
            <p:cNvSpPr txBox="true"/>
            <p:nvPr/>
          </p:nvSpPr>
          <p:spPr>
            <a:xfrm rot="0">
              <a:off x="806834" y="130926"/>
              <a:ext cx="3513064" cy="335128"/>
            </a:xfrm>
            <a:prstGeom prst="rect">
              <a:avLst/>
            </a:prstGeom>
          </p:spPr>
          <p:txBody>
            <a:bodyPr anchor="t" rtlCol="false" tIns="0" lIns="0" bIns="0" rIns="0">
              <a:spAutoFit/>
            </a:bodyPr>
            <a:lstStyle/>
            <a:p>
              <a:pPr algn="ctr">
                <a:lnSpc>
                  <a:spcPts val="2150"/>
                </a:lnSpc>
              </a:pPr>
              <a:r>
                <a:rPr lang="en-US" sz="1536">
                  <a:solidFill>
                    <a:srgbClr val="0E2C4B"/>
                  </a:solidFill>
                  <a:latin typeface="Muli Ultra-Bold"/>
                </a:rPr>
                <a:t>INPUT DATA BARANG </a:t>
              </a:r>
            </a:p>
          </p:txBody>
        </p:sp>
        <p:sp>
          <p:nvSpPr>
            <p:cNvPr name="TextBox 9" id="9"/>
            <p:cNvSpPr txBox="true"/>
            <p:nvPr/>
          </p:nvSpPr>
          <p:spPr>
            <a:xfrm rot="0">
              <a:off x="976690" y="724939"/>
              <a:ext cx="4539758" cy="2430274"/>
            </a:xfrm>
            <a:prstGeom prst="rect">
              <a:avLst/>
            </a:prstGeom>
          </p:spPr>
          <p:txBody>
            <a:bodyPr anchor="t" rtlCol="false" tIns="0" lIns="0" bIns="0" rIns="0">
              <a:spAutoFit/>
            </a:bodyPr>
            <a:lstStyle/>
            <a:p>
              <a:pPr algn="l">
                <a:lnSpc>
                  <a:spcPts val="2097"/>
                </a:lnSpc>
              </a:pPr>
              <a:r>
                <a:rPr lang="en-US" sz="1498">
                  <a:solidFill>
                    <a:srgbClr val="0E2C4B"/>
                  </a:solidFill>
                  <a:latin typeface="Muli"/>
                </a:rPr>
                <a:t>Pengguna dapat memasukkan data barang baru, termasuk nama barang, harga, dan kode unik barang. Fitur ini memungkinkan pengelolaan inventaris yang efektif dan memastikan semua barang tercatat dengan benar di dalam sistem.</a:t>
              </a:r>
            </a:p>
          </p:txBody>
        </p:sp>
      </p:grpSp>
      <p:grpSp>
        <p:nvGrpSpPr>
          <p:cNvPr name="Group 10" id="10"/>
          <p:cNvGrpSpPr/>
          <p:nvPr/>
        </p:nvGrpSpPr>
        <p:grpSpPr>
          <a:xfrm rot="0">
            <a:off x="319617" y="5033462"/>
            <a:ext cx="4959802" cy="2917016"/>
            <a:chOff x="0" y="0"/>
            <a:chExt cx="6613069" cy="3889355"/>
          </a:xfrm>
        </p:grpSpPr>
        <p:grpSp>
          <p:nvGrpSpPr>
            <p:cNvPr name="Group 11" id="11"/>
            <p:cNvGrpSpPr/>
            <p:nvPr/>
          </p:nvGrpSpPr>
          <p:grpSpPr>
            <a:xfrm rot="0">
              <a:off x="0" y="0"/>
              <a:ext cx="6613069" cy="3889355"/>
              <a:chOff x="0" y="0"/>
              <a:chExt cx="4778020" cy="2810105"/>
            </a:xfrm>
          </p:grpSpPr>
          <p:sp>
            <p:nvSpPr>
              <p:cNvPr name="Freeform 12" id="12"/>
              <p:cNvSpPr/>
              <p:nvPr/>
            </p:nvSpPr>
            <p:spPr>
              <a:xfrm flipH="false" flipV="false" rot="0">
                <a:off x="0" y="0"/>
                <a:ext cx="4778020" cy="2810105"/>
              </a:xfrm>
              <a:custGeom>
                <a:avLst/>
                <a:gdLst/>
                <a:ahLst/>
                <a:cxnLst/>
                <a:rect r="r" b="b" t="t" l="l"/>
                <a:pathLst>
                  <a:path h="2810105" w="4778020">
                    <a:moveTo>
                      <a:pt x="4653560" y="2810104"/>
                    </a:moveTo>
                    <a:lnTo>
                      <a:pt x="124460" y="2810104"/>
                    </a:lnTo>
                    <a:cubicBezTo>
                      <a:pt x="55880" y="2810104"/>
                      <a:pt x="0" y="2754225"/>
                      <a:pt x="0" y="2685644"/>
                    </a:cubicBezTo>
                    <a:lnTo>
                      <a:pt x="0" y="124460"/>
                    </a:lnTo>
                    <a:cubicBezTo>
                      <a:pt x="0" y="55880"/>
                      <a:pt x="55880" y="0"/>
                      <a:pt x="124460" y="0"/>
                    </a:cubicBezTo>
                    <a:lnTo>
                      <a:pt x="4653561" y="0"/>
                    </a:lnTo>
                    <a:cubicBezTo>
                      <a:pt x="4722140" y="0"/>
                      <a:pt x="4778020" y="55880"/>
                      <a:pt x="4778020" y="124460"/>
                    </a:cubicBezTo>
                    <a:lnTo>
                      <a:pt x="4778020" y="2685645"/>
                    </a:lnTo>
                    <a:cubicBezTo>
                      <a:pt x="4778020" y="2754225"/>
                      <a:pt x="4722140" y="2810105"/>
                      <a:pt x="4653561" y="2810105"/>
                    </a:cubicBezTo>
                    <a:close/>
                  </a:path>
                </a:pathLst>
              </a:custGeom>
              <a:solidFill>
                <a:srgbClr val="FFFFFF"/>
              </a:solidFill>
            </p:spPr>
          </p:sp>
        </p:grpSp>
        <p:grpSp>
          <p:nvGrpSpPr>
            <p:cNvPr name="Group 13" id="13"/>
            <p:cNvGrpSpPr/>
            <p:nvPr/>
          </p:nvGrpSpPr>
          <p:grpSpPr>
            <a:xfrm rot="5400000">
              <a:off x="2275941" y="-1478874"/>
              <a:ext cx="574850" cy="3682222"/>
              <a:chOff x="0" y="0"/>
              <a:chExt cx="661203" cy="4235359"/>
            </a:xfrm>
          </p:grpSpPr>
          <p:sp>
            <p:nvSpPr>
              <p:cNvPr name="Freeform 14" id="14"/>
              <p:cNvSpPr/>
              <p:nvPr/>
            </p:nvSpPr>
            <p:spPr>
              <a:xfrm flipH="false" flipV="false" rot="0">
                <a:off x="0" y="0"/>
                <a:ext cx="661203" cy="4235359"/>
              </a:xfrm>
              <a:custGeom>
                <a:avLst/>
                <a:gdLst/>
                <a:ahLst/>
                <a:cxnLst/>
                <a:rect r="r" b="b" t="t" l="l"/>
                <a:pathLst>
                  <a:path h="4235359" w="661203">
                    <a:moveTo>
                      <a:pt x="536743" y="4235359"/>
                    </a:moveTo>
                    <a:lnTo>
                      <a:pt x="124460" y="4235359"/>
                    </a:lnTo>
                    <a:cubicBezTo>
                      <a:pt x="55880" y="4235359"/>
                      <a:pt x="0" y="4179479"/>
                      <a:pt x="0" y="4110899"/>
                    </a:cubicBezTo>
                    <a:lnTo>
                      <a:pt x="0" y="124460"/>
                    </a:lnTo>
                    <a:cubicBezTo>
                      <a:pt x="0" y="55880"/>
                      <a:pt x="55880" y="0"/>
                      <a:pt x="124460" y="0"/>
                    </a:cubicBezTo>
                    <a:lnTo>
                      <a:pt x="536743" y="0"/>
                    </a:lnTo>
                    <a:cubicBezTo>
                      <a:pt x="605323" y="0"/>
                      <a:pt x="661203" y="55880"/>
                      <a:pt x="661203" y="124460"/>
                    </a:cubicBezTo>
                    <a:lnTo>
                      <a:pt x="661203" y="4110899"/>
                    </a:lnTo>
                    <a:cubicBezTo>
                      <a:pt x="661203" y="4179479"/>
                      <a:pt x="605323" y="4235359"/>
                      <a:pt x="536743" y="4235359"/>
                    </a:cubicBezTo>
                    <a:close/>
                  </a:path>
                </a:pathLst>
              </a:custGeom>
              <a:solidFill>
                <a:srgbClr val="EFF9FD"/>
              </a:solidFill>
            </p:spPr>
          </p:sp>
        </p:grpSp>
        <p:sp>
          <p:nvSpPr>
            <p:cNvPr name="TextBox 15" id="15"/>
            <p:cNvSpPr txBox="true"/>
            <p:nvPr/>
          </p:nvSpPr>
          <p:spPr>
            <a:xfrm rot="0">
              <a:off x="806834" y="130926"/>
              <a:ext cx="3513064" cy="335128"/>
            </a:xfrm>
            <a:prstGeom prst="rect">
              <a:avLst/>
            </a:prstGeom>
          </p:spPr>
          <p:txBody>
            <a:bodyPr anchor="t" rtlCol="false" tIns="0" lIns="0" bIns="0" rIns="0">
              <a:spAutoFit/>
            </a:bodyPr>
            <a:lstStyle/>
            <a:p>
              <a:pPr algn="ctr">
                <a:lnSpc>
                  <a:spcPts val="2150"/>
                </a:lnSpc>
              </a:pPr>
              <a:r>
                <a:rPr lang="en-US" sz="1536">
                  <a:solidFill>
                    <a:srgbClr val="0E2C4B"/>
                  </a:solidFill>
                  <a:latin typeface="Muli Ultra-Bold"/>
                </a:rPr>
                <a:t>SORTING BARANG</a:t>
              </a:r>
            </a:p>
          </p:txBody>
        </p:sp>
        <p:sp>
          <p:nvSpPr>
            <p:cNvPr name="TextBox 16" id="16"/>
            <p:cNvSpPr txBox="true"/>
            <p:nvPr/>
          </p:nvSpPr>
          <p:spPr>
            <a:xfrm rot="0">
              <a:off x="976690" y="724939"/>
              <a:ext cx="4539758" cy="3133692"/>
            </a:xfrm>
            <a:prstGeom prst="rect">
              <a:avLst/>
            </a:prstGeom>
          </p:spPr>
          <p:txBody>
            <a:bodyPr anchor="t" rtlCol="false" tIns="0" lIns="0" bIns="0" rIns="0">
              <a:spAutoFit/>
            </a:bodyPr>
            <a:lstStyle/>
            <a:p>
              <a:pPr algn="l">
                <a:lnSpc>
                  <a:spcPts val="2097"/>
                </a:lnSpc>
              </a:pPr>
              <a:r>
                <a:rPr lang="en-US" sz="1498">
                  <a:solidFill>
                    <a:srgbClr val="0E2C4B"/>
                  </a:solidFill>
                  <a:latin typeface="Muli"/>
                </a:rPr>
                <a:t>Program menawarkan opsi untuk mengurutkan daftar barang berdasarkan nama atau harga. Pengguna dapat memilih untuk mengurutkan data secara ascending (menaik) atau descending (menurun). Fungsi ini sangat berguna untuk analisis inventaris dan persiapan laporan.</a:t>
              </a:r>
            </a:p>
          </p:txBody>
        </p:sp>
      </p:grpSp>
      <p:grpSp>
        <p:nvGrpSpPr>
          <p:cNvPr name="Group 17" id="17"/>
          <p:cNvGrpSpPr/>
          <p:nvPr/>
        </p:nvGrpSpPr>
        <p:grpSpPr>
          <a:xfrm rot="0">
            <a:off x="5923847" y="2577341"/>
            <a:ext cx="5351897" cy="2293715"/>
            <a:chOff x="0" y="0"/>
            <a:chExt cx="7135863" cy="3058286"/>
          </a:xfrm>
        </p:grpSpPr>
        <p:grpSp>
          <p:nvGrpSpPr>
            <p:cNvPr name="Group 18" id="18"/>
            <p:cNvGrpSpPr/>
            <p:nvPr/>
          </p:nvGrpSpPr>
          <p:grpSpPr>
            <a:xfrm rot="0">
              <a:off x="0" y="0"/>
              <a:ext cx="7135863" cy="3058286"/>
              <a:chOff x="0" y="0"/>
              <a:chExt cx="4778020" cy="2047763"/>
            </a:xfrm>
          </p:grpSpPr>
          <p:sp>
            <p:nvSpPr>
              <p:cNvPr name="Freeform 19" id="19"/>
              <p:cNvSpPr/>
              <p:nvPr/>
            </p:nvSpPr>
            <p:spPr>
              <a:xfrm flipH="false" flipV="false" rot="0">
                <a:off x="0" y="0"/>
                <a:ext cx="4778020" cy="2047763"/>
              </a:xfrm>
              <a:custGeom>
                <a:avLst/>
                <a:gdLst/>
                <a:ahLst/>
                <a:cxnLst/>
                <a:rect r="r" b="b" t="t" l="l"/>
                <a:pathLst>
                  <a:path h="2047763" w="4778020">
                    <a:moveTo>
                      <a:pt x="4653560" y="2047763"/>
                    </a:moveTo>
                    <a:lnTo>
                      <a:pt x="124460" y="2047763"/>
                    </a:lnTo>
                    <a:cubicBezTo>
                      <a:pt x="55880" y="2047763"/>
                      <a:pt x="0" y="1991883"/>
                      <a:pt x="0" y="1923303"/>
                    </a:cubicBezTo>
                    <a:lnTo>
                      <a:pt x="0" y="124460"/>
                    </a:lnTo>
                    <a:cubicBezTo>
                      <a:pt x="0" y="55880"/>
                      <a:pt x="55880" y="0"/>
                      <a:pt x="124460" y="0"/>
                    </a:cubicBezTo>
                    <a:lnTo>
                      <a:pt x="4653561" y="0"/>
                    </a:lnTo>
                    <a:cubicBezTo>
                      <a:pt x="4722140" y="0"/>
                      <a:pt x="4778020" y="55880"/>
                      <a:pt x="4778020" y="124460"/>
                    </a:cubicBezTo>
                    <a:lnTo>
                      <a:pt x="4778020" y="1923303"/>
                    </a:lnTo>
                    <a:cubicBezTo>
                      <a:pt x="4778020" y="1991883"/>
                      <a:pt x="4722140" y="2047763"/>
                      <a:pt x="4653561" y="2047763"/>
                    </a:cubicBezTo>
                    <a:close/>
                  </a:path>
                </a:pathLst>
              </a:custGeom>
              <a:solidFill>
                <a:srgbClr val="FFFFFF"/>
              </a:solidFill>
            </p:spPr>
          </p:sp>
        </p:grpSp>
        <p:grpSp>
          <p:nvGrpSpPr>
            <p:cNvPr name="Group 20" id="20"/>
            <p:cNvGrpSpPr/>
            <p:nvPr/>
          </p:nvGrpSpPr>
          <p:grpSpPr>
            <a:xfrm rot="5400000">
              <a:off x="2455865" y="-1595786"/>
              <a:ext cx="620295" cy="3973318"/>
              <a:chOff x="0" y="0"/>
              <a:chExt cx="661203" cy="4235359"/>
            </a:xfrm>
          </p:grpSpPr>
          <p:sp>
            <p:nvSpPr>
              <p:cNvPr name="Freeform 21" id="21"/>
              <p:cNvSpPr/>
              <p:nvPr/>
            </p:nvSpPr>
            <p:spPr>
              <a:xfrm flipH="false" flipV="false" rot="0">
                <a:off x="0" y="0"/>
                <a:ext cx="661203" cy="4235359"/>
              </a:xfrm>
              <a:custGeom>
                <a:avLst/>
                <a:gdLst/>
                <a:ahLst/>
                <a:cxnLst/>
                <a:rect r="r" b="b" t="t" l="l"/>
                <a:pathLst>
                  <a:path h="4235359" w="661203">
                    <a:moveTo>
                      <a:pt x="536743" y="4235359"/>
                    </a:moveTo>
                    <a:lnTo>
                      <a:pt x="124460" y="4235359"/>
                    </a:lnTo>
                    <a:cubicBezTo>
                      <a:pt x="55880" y="4235359"/>
                      <a:pt x="0" y="4179479"/>
                      <a:pt x="0" y="4110899"/>
                    </a:cubicBezTo>
                    <a:lnTo>
                      <a:pt x="0" y="124460"/>
                    </a:lnTo>
                    <a:cubicBezTo>
                      <a:pt x="0" y="55880"/>
                      <a:pt x="55880" y="0"/>
                      <a:pt x="124460" y="0"/>
                    </a:cubicBezTo>
                    <a:lnTo>
                      <a:pt x="536743" y="0"/>
                    </a:lnTo>
                    <a:cubicBezTo>
                      <a:pt x="605323" y="0"/>
                      <a:pt x="661203" y="55880"/>
                      <a:pt x="661203" y="124460"/>
                    </a:cubicBezTo>
                    <a:lnTo>
                      <a:pt x="661203" y="4110899"/>
                    </a:lnTo>
                    <a:cubicBezTo>
                      <a:pt x="661203" y="4179479"/>
                      <a:pt x="605323" y="4235359"/>
                      <a:pt x="536743" y="4235359"/>
                    </a:cubicBezTo>
                    <a:close/>
                  </a:path>
                </a:pathLst>
              </a:custGeom>
              <a:solidFill>
                <a:srgbClr val="EFF9FD"/>
              </a:solidFill>
            </p:spPr>
          </p:sp>
        </p:grpSp>
        <p:sp>
          <p:nvSpPr>
            <p:cNvPr name="TextBox 22" id="22"/>
            <p:cNvSpPr txBox="true"/>
            <p:nvPr/>
          </p:nvSpPr>
          <p:spPr>
            <a:xfrm rot="0">
              <a:off x="870618" y="143535"/>
              <a:ext cx="3790788" cy="359362"/>
            </a:xfrm>
            <a:prstGeom prst="rect">
              <a:avLst/>
            </a:prstGeom>
          </p:spPr>
          <p:txBody>
            <a:bodyPr anchor="t" rtlCol="false" tIns="0" lIns="0" bIns="0" rIns="0">
              <a:spAutoFit/>
            </a:bodyPr>
            <a:lstStyle/>
            <a:p>
              <a:pPr algn="ctr">
                <a:lnSpc>
                  <a:spcPts val="2320"/>
                </a:lnSpc>
              </a:pPr>
              <a:r>
                <a:rPr lang="en-US" sz="1657">
                  <a:solidFill>
                    <a:srgbClr val="0E2C4B"/>
                  </a:solidFill>
                  <a:latin typeface="Muli Ultra-Bold"/>
                </a:rPr>
                <a:t>PENCARIAN BARANG</a:t>
              </a:r>
            </a:p>
          </p:txBody>
        </p:sp>
        <p:sp>
          <p:nvSpPr>
            <p:cNvPr name="TextBox 23" id="23"/>
            <p:cNvSpPr txBox="true"/>
            <p:nvPr/>
          </p:nvSpPr>
          <p:spPr>
            <a:xfrm rot="0">
              <a:off x="1053902" y="783755"/>
              <a:ext cx="4898647" cy="2241379"/>
            </a:xfrm>
            <a:prstGeom prst="rect">
              <a:avLst/>
            </a:prstGeom>
          </p:spPr>
          <p:txBody>
            <a:bodyPr anchor="t" rtlCol="false" tIns="0" lIns="0" bIns="0" rIns="0">
              <a:spAutoFit/>
            </a:bodyPr>
            <a:lstStyle/>
            <a:p>
              <a:pPr algn="l">
                <a:lnSpc>
                  <a:spcPts val="2263"/>
                </a:lnSpc>
              </a:pPr>
              <a:r>
                <a:rPr lang="en-US" sz="1616">
                  <a:solidFill>
                    <a:srgbClr val="0E2C4B"/>
                  </a:solidFill>
                  <a:latin typeface="Muli"/>
                </a:rPr>
                <a:t>Melalui fitur pencarian, pengguna dapat mencari barang berdasarkan nama atau kode. Ini mempermudah penemuan dan verifikasi informasi barang secara cepat tanpa harus melihat seluruh daftar inventaris.</a:t>
              </a:r>
            </a:p>
          </p:txBody>
        </p:sp>
      </p:grpSp>
      <p:grpSp>
        <p:nvGrpSpPr>
          <p:cNvPr name="Group 24" id="24"/>
          <p:cNvGrpSpPr/>
          <p:nvPr/>
        </p:nvGrpSpPr>
        <p:grpSpPr>
          <a:xfrm rot="0">
            <a:off x="5923847" y="5345113"/>
            <a:ext cx="5351897" cy="2293715"/>
            <a:chOff x="0" y="0"/>
            <a:chExt cx="7135863" cy="3058286"/>
          </a:xfrm>
        </p:grpSpPr>
        <p:grpSp>
          <p:nvGrpSpPr>
            <p:cNvPr name="Group 25" id="25"/>
            <p:cNvGrpSpPr/>
            <p:nvPr/>
          </p:nvGrpSpPr>
          <p:grpSpPr>
            <a:xfrm rot="0">
              <a:off x="0" y="0"/>
              <a:ext cx="7135863" cy="3058286"/>
              <a:chOff x="0" y="0"/>
              <a:chExt cx="4778020" cy="2047763"/>
            </a:xfrm>
          </p:grpSpPr>
          <p:sp>
            <p:nvSpPr>
              <p:cNvPr name="Freeform 26" id="26"/>
              <p:cNvSpPr/>
              <p:nvPr/>
            </p:nvSpPr>
            <p:spPr>
              <a:xfrm flipH="false" flipV="false" rot="0">
                <a:off x="0" y="0"/>
                <a:ext cx="4778020" cy="2047763"/>
              </a:xfrm>
              <a:custGeom>
                <a:avLst/>
                <a:gdLst/>
                <a:ahLst/>
                <a:cxnLst/>
                <a:rect r="r" b="b" t="t" l="l"/>
                <a:pathLst>
                  <a:path h="2047763" w="4778020">
                    <a:moveTo>
                      <a:pt x="4653560" y="2047763"/>
                    </a:moveTo>
                    <a:lnTo>
                      <a:pt x="124460" y="2047763"/>
                    </a:lnTo>
                    <a:cubicBezTo>
                      <a:pt x="55880" y="2047763"/>
                      <a:pt x="0" y="1991883"/>
                      <a:pt x="0" y="1923303"/>
                    </a:cubicBezTo>
                    <a:lnTo>
                      <a:pt x="0" y="124460"/>
                    </a:lnTo>
                    <a:cubicBezTo>
                      <a:pt x="0" y="55880"/>
                      <a:pt x="55880" y="0"/>
                      <a:pt x="124460" y="0"/>
                    </a:cubicBezTo>
                    <a:lnTo>
                      <a:pt x="4653561" y="0"/>
                    </a:lnTo>
                    <a:cubicBezTo>
                      <a:pt x="4722140" y="0"/>
                      <a:pt x="4778020" y="55880"/>
                      <a:pt x="4778020" y="124460"/>
                    </a:cubicBezTo>
                    <a:lnTo>
                      <a:pt x="4778020" y="1923303"/>
                    </a:lnTo>
                    <a:cubicBezTo>
                      <a:pt x="4778020" y="1991883"/>
                      <a:pt x="4722140" y="2047763"/>
                      <a:pt x="4653561" y="2047763"/>
                    </a:cubicBezTo>
                    <a:close/>
                  </a:path>
                </a:pathLst>
              </a:custGeom>
              <a:solidFill>
                <a:srgbClr val="FFFFFF"/>
              </a:solidFill>
            </p:spPr>
          </p:sp>
        </p:grpSp>
        <p:grpSp>
          <p:nvGrpSpPr>
            <p:cNvPr name="Group 27" id="27"/>
            <p:cNvGrpSpPr/>
            <p:nvPr/>
          </p:nvGrpSpPr>
          <p:grpSpPr>
            <a:xfrm rot="5400000">
              <a:off x="2455865" y="-1595786"/>
              <a:ext cx="620295" cy="3973318"/>
              <a:chOff x="0" y="0"/>
              <a:chExt cx="661203" cy="4235359"/>
            </a:xfrm>
          </p:grpSpPr>
          <p:sp>
            <p:nvSpPr>
              <p:cNvPr name="Freeform 28" id="28"/>
              <p:cNvSpPr/>
              <p:nvPr/>
            </p:nvSpPr>
            <p:spPr>
              <a:xfrm flipH="false" flipV="false" rot="0">
                <a:off x="0" y="0"/>
                <a:ext cx="661203" cy="4235359"/>
              </a:xfrm>
              <a:custGeom>
                <a:avLst/>
                <a:gdLst/>
                <a:ahLst/>
                <a:cxnLst/>
                <a:rect r="r" b="b" t="t" l="l"/>
                <a:pathLst>
                  <a:path h="4235359" w="661203">
                    <a:moveTo>
                      <a:pt x="536743" y="4235359"/>
                    </a:moveTo>
                    <a:lnTo>
                      <a:pt x="124460" y="4235359"/>
                    </a:lnTo>
                    <a:cubicBezTo>
                      <a:pt x="55880" y="4235359"/>
                      <a:pt x="0" y="4179479"/>
                      <a:pt x="0" y="4110899"/>
                    </a:cubicBezTo>
                    <a:lnTo>
                      <a:pt x="0" y="124460"/>
                    </a:lnTo>
                    <a:cubicBezTo>
                      <a:pt x="0" y="55880"/>
                      <a:pt x="55880" y="0"/>
                      <a:pt x="124460" y="0"/>
                    </a:cubicBezTo>
                    <a:lnTo>
                      <a:pt x="536743" y="0"/>
                    </a:lnTo>
                    <a:cubicBezTo>
                      <a:pt x="605323" y="0"/>
                      <a:pt x="661203" y="55880"/>
                      <a:pt x="661203" y="124460"/>
                    </a:cubicBezTo>
                    <a:lnTo>
                      <a:pt x="661203" y="4110899"/>
                    </a:lnTo>
                    <a:cubicBezTo>
                      <a:pt x="661203" y="4179479"/>
                      <a:pt x="605323" y="4235359"/>
                      <a:pt x="536743" y="4235359"/>
                    </a:cubicBezTo>
                    <a:close/>
                  </a:path>
                </a:pathLst>
              </a:custGeom>
              <a:solidFill>
                <a:srgbClr val="EFF9FD"/>
              </a:solidFill>
            </p:spPr>
          </p:sp>
        </p:grpSp>
        <p:sp>
          <p:nvSpPr>
            <p:cNvPr name="TextBox 29" id="29"/>
            <p:cNvSpPr txBox="true"/>
            <p:nvPr/>
          </p:nvSpPr>
          <p:spPr>
            <a:xfrm rot="0">
              <a:off x="870618" y="143535"/>
              <a:ext cx="3790788" cy="359362"/>
            </a:xfrm>
            <a:prstGeom prst="rect">
              <a:avLst/>
            </a:prstGeom>
          </p:spPr>
          <p:txBody>
            <a:bodyPr anchor="t" rtlCol="false" tIns="0" lIns="0" bIns="0" rIns="0">
              <a:spAutoFit/>
            </a:bodyPr>
            <a:lstStyle/>
            <a:p>
              <a:pPr algn="ctr">
                <a:lnSpc>
                  <a:spcPts val="2320"/>
                </a:lnSpc>
              </a:pPr>
              <a:r>
                <a:rPr lang="en-US" sz="1657">
                  <a:solidFill>
                    <a:srgbClr val="0E2C4B"/>
                  </a:solidFill>
                  <a:latin typeface="Muli Ultra-Bold"/>
                </a:rPr>
                <a:t>TAMPILAN DATA BARANG</a:t>
              </a:r>
            </a:p>
          </p:txBody>
        </p:sp>
        <p:sp>
          <p:nvSpPr>
            <p:cNvPr name="TextBox 30" id="30"/>
            <p:cNvSpPr txBox="true"/>
            <p:nvPr/>
          </p:nvSpPr>
          <p:spPr>
            <a:xfrm rot="0">
              <a:off x="1053902" y="783755"/>
              <a:ext cx="4898647" cy="2241379"/>
            </a:xfrm>
            <a:prstGeom prst="rect">
              <a:avLst/>
            </a:prstGeom>
          </p:spPr>
          <p:txBody>
            <a:bodyPr anchor="t" rtlCol="false" tIns="0" lIns="0" bIns="0" rIns="0">
              <a:spAutoFit/>
            </a:bodyPr>
            <a:lstStyle/>
            <a:p>
              <a:pPr algn="l">
                <a:lnSpc>
                  <a:spcPts val="2263"/>
                </a:lnSpc>
              </a:pPr>
              <a:r>
                <a:rPr lang="en-US" sz="1616">
                  <a:solidFill>
                    <a:srgbClr val="0E2C4B"/>
                  </a:solidFill>
                  <a:latin typeface="Muli"/>
                </a:rPr>
                <a:t>Aplikasi menyediakan opsi untuk mencetak seluruh daftar barang dalam format tabel yang rapi, memudahkan pengguna dalam melihat dan memverifikasi data inventaris.</a:t>
              </a:r>
            </a:p>
          </p:txBody>
        </p:sp>
      </p:grpSp>
      <p:grpSp>
        <p:nvGrpSpPr>
          <p:cNvPr name="Group 31" id="31"/>
          <p:cNvGrpSpPr/>
          <p:nvPr/>
        </p:nvGrpSpPr>
        <p:grpSpPr>
          <a:xfrm rot="0">
            <a:off x="12081161" y="2577341"/>
            <a:ext cx="4923106" cy="2778138"/>
            <a:chOff x="0" y="0"/>
            <a:chExt cx="6564142" cy="3704184"/>
          </a:xfrm>
        </p:grpSpPr>
        <p:grpSp>
          <p:nvGrpSpPr>
            <p:cNvPr name="Group 32" id="32"/>
            <p:cNvGrpSpPr/>
            <p:nvPr/>
          </p:nvGrpSpPr>
          <p:grpSpPr>
            <a:xfrm rot="0">
              <a:off x="0" y="0"/>
              <a:ext cx="6564142" cy="3704184"/>
              <a:chOff x="0" y="0"/>
              <a:chExt cx="5262811" cy="2969835"/>
            </a:xfrm>
          </p:grpSpPr>
          <p:sp>
            <p:nvSpPr>
              <p:cNvPr name="Freeform 33" id="33"/>
              <p:cNvSpPr/>
              <p:nvPr/>
            </p:nvSpPr>
            <p:spPr>
              <a:xfrm flipH="false" flipV="false" rot="0">
                <a:off x="0" y="0"/>
                <a:ext cx="5262811" cy="2969835"/>
              </a:xfrm>
              <a:custGeom>
                <a:avLst/>
                <a:gdLst/>
                <a:ahLst/>
                <a:cxnLst/>
                <a:rect r="r" b="b" t="t" l="l"/>
                <a:pathLst>
                  <a:path h="2969835" w="5262811">
                    <a:moveTo>
                      <a:pt x="5138351" y="2969835"/>
                    </a:moveTo>
                    <a:lnTo>
                      <a:pt x="124460" y="2969835"/>
                    </a:lnTo>
                    <a:cubicBezTo>
                      <a:pt x="55880" y="2969835"/>
                      <a:pt x="0" y="2913955"/>
                      <a:pt x="0" y="2845375"/>
                    </a:cubicBezTo>
                    <a:lnTo>
                      <a:pt x="0" y="124460"/>
                    </a:lnTo>
                    <a:cubicBezTo>
                      <a:pt x="0" y="55880"/>
                      <a:pt x="55880" y="0"/>
                      <a:pt x="124460" y="0"/>
                    </a:cubicBezTo>
                    <a:lnTo>
                      <a:pt x="5138351" y="0"/>
                    </a:lnTo>
                    <a:cubicBezTo>
                      <a:pt x="5206931" y="0"/>
                      <a:pt x="5262811" y="55880"/>
                      <a:pt x="5262811" y="124460"/>
                    </a:cubicBezTo>
                    <a:lnTo>
                      <a:pt x="5262811" y="2845375"/>
                    </a:lnTo>
                    <a:cubicBezTo>
                      <a:pt x="5262811" y="2913955"/>
                      <a:pt x="5206931" y="2969835"/>
                      <a:pt x="5138351" y="2969835"/>
                    </a:cubicBezTo>
                    <a:close/>
                  </a:path>
                </a:pathLst>
              </a:custGeom>
              <a:solidFill>
                <a:srgbClr val="FFFFFF"/>
              </a:solidFill>
            </p:spPr>
          </p:sp>
        </p:grpSp>
        <p:grpSp>
          <p:nvGrpSpPr>
            <p:cNvPr name="Group 34" id="34"/>
            <p:cNvGrpSpPr/>
            <p:nvPr/>
          </p:nvGrpSpPr>
          <p:grpSpPr>
            <a:xfrm rot="5400000">
              <a:off x="2320581" y="-1864342"/>
              <a:ext cx="518036" cy="4381556"/>
              <a:chOff x="0" y="0"/>
              <a:chExt cx="661203" cy="5592468"/>
            </a:xfrm>
          </p:grpSpPr>
          <p:sp>
            <p:nvSpPr>
              <p:cNvPr name="Freeform 35" id="35"/>
              <p:cNvSpPr/>
              <p:nvPr/>
            </p:nvSpPr>
            <p:spPr>
              <a:xfrm flipH="false" flipV="false" rot="0">
                <a:off x="0" y="0"/>
                <a:ext cx="661203" cy="5592469"/>
              </a:xfrm>
              <a:custGeom>
                <a:avLst/>
                <a:gdLst/>
                <a:ahLst/>
                <a:cxnLst/>
                <a:rect r="r" b="b" t="t" l="l"/>
                <a:pathLst>
                  <a:path h="5592469" w="661203">
                    <a:moveTo>
                      <a:pt x="536743" y="5592468"/>
                    </a:moveTo>
                    <a:lnTo>
                      <a:pt x="124460" y="5592468"/>
                    </a:lnTo>
                    <a:cubicBezTo>
                      <a:pt x="55880" y="5592468"/>
                      <a:pt x="0" y="5536588"/>
                      <a:pt x="0" y="5468008"/>
                    </a:cubicBezTo>
                    <a:lnTo>
                      <a:pt x="0" y="124460"/>
                    </a:lnTo>
                    <a:cubicBezTo>
                      <a:pt x="0" y="55880"/>
                      <a:pt x="55880" y="0"/>
                      <a:pt x="124460" y="0"/>
                    </a:cubicBezTo>
                    <a:lnTo>
                      <a:pt x="536743" y="0"/>
                    </a:lnTo>
                    <a:cubicBezTo>
                      <a:pt x="605323" y="0"/>
                      <a:pt x="661203" y="55880"/>
                      <a:pt x="661203" y="124460"/>
                    </a:cubicBezTo>
                    <a:lnTo>
                      <a:pt x="661203" y="5468008"/>
                    </a:lnTo>
                    <a:cubicBezTo>
                      <a:pt x="661203" y="5536588"/>
                      <a:pt x="605323" y="5592469"/>
                      <a:pt x="536743" y="5592469"/>
                    </a:cubicBezTo>
                    <a:close/>
                  </a:path>
                </a:pathLst>
              </a:custGeom>
              <a:solidFill>
                <a:srgbClr val="EFF9FD"/>
              </a:solidFill>
            </p:spPr>
          </p:sp>
        </p:grpSp>
        <p:sp>
          <p:nvSpPr>
            <p:cNvPr name="TextBox 36" id="36"/>
            <p:cNvSpPr txBox="true"/>
            <p:nvPr/>
          </p:nvSpPr>
          <p:spPr>
            <a:xfrm rot="0">
              <a:off x="489464" y="115162"/>
              <a:ext cx="4180271" cy="304830"/>
            </a:xfrm>
            <a:prstGeom prst="rect">
              <a:avLst/>
            </a:prstGeom>
          </p:spPr>
          <p:txBody>
            <a:bodyPr anchor="t" rtlCol="false" tIns="0" lIns="0" bIns="0" rIns="0">
              <a:spAutoFit/>
            </a:bodyPr>
            <a:lstStyle/>
            <a:p>
              <a:pPr algn="ctr">
                <a:lnSpc>
                  <a:spcPts val="1938"/>
                </a:lnSpc>
              </a:pPr>
              <a:r>
                <a:rPr lang="en-US" sz="1384">
                  <a:solidFill>
                    <a:srgbClr val="0E2C4B"/>
                  </a:solidFill>
                  <a:latin typeface="Muli Ultra-Bold"/>
                </a:rPr>
                <a:t>TRANSAKSI KASIR</a:t>
              </a:r>
            </a:p>
          </p:txBody>
        </p:sp>
        <p:sp>
          <p:nvSpPr>
            <p:cNvPr name="TextBox 37" id="37"/>
            <p:cNvSpPr txBox="true"/>
            <p:nvPr/>
          </p:nvSpPr>
          <p:spPr>
            <a:xfrm rot="0">
              <a:off x="691579" y="651408"/>
              <a:ext cx="5401957" cy="2191965"/>
            </a:xfrm>
            <a:prstGeom prst="rect">
              <a:avLst/>
            </a:prstGeom>
          </p:spPr>
          <p:txBody>
            <a:bodyPr anchor="t" rtlCol="false" tIns="0" lIns="0" bIns="0" rIns="0">
              <a:spAutoFit/>
            </a:bodyPr>
            <a:lstStyle/>
            <a:p>
              <a:pPr algn="l">
                <a:lnSpc>
                  <a:spcPts val="1890"/>
                </a:lnSpc>
              </a:pPr>
              <a:r>
                <a:rPr lang="en-US" sz="1350">
                  <a:solidFill>
                    <a:srgbClr val="0E2C4B"/>
                  </a:solidFill>
                  <a:latin typeface="Muli"/>
                </a:rPr>
                <a:t>Fungsi kasir memungkinkan pengguna untuk melakukan transaksi penjualan dengan memasukkan kode dan jumlah barang. Sistem akan otomatis menghitung total harga berdasarkan harga satuan dan jumlah yang dibeli, memudahkan proses penjualan dan mengurangi kesalahan penghitungan.</a:t>
              </a:r>
            </a:p>
          </p:txBody>
        </p:sp>
      </p:grpSp>
      <p:grpSp>
        <p:nvGrpSpPr>
          <p:cNvPr name="Group 38" id="38"/>
          <p:cNvGrpSpPr/>
          <p:nvPr/>
        </p:nvGrpSpPr>
        <p:grpSpPr>
          <a:xfrm rot="0">
            <a:off x="16846550" y="8847952"/>
            <a:ext cx="825500" cy="825500"/>
            <a:chOff x="0" y="0"/>
            <a:chExt cx="1100667" cy="1100667"/>
          </a:xfrm>
        </p:grpSpPr>
        <p:grpSp>
          <p:nvGrpSpPr>
            <p:cNvPr name="Group 39" id="39"/>
            <p:cNvGrpSpPr/>
            <p:nvPr/>
          </p:nvGrpSpPr>
          <p:grpSpPr>
            <a:xfrm rot="0">
              <a:off x="0" y="0"/>
              <a:ext cx="1100667" cy="1100667"/>
              <a:chOff x="0" y="0"/>
              <a:chExt cx="660400" cy="660400"/>
            </a:xfrm>
          </p:grpSpPr>
          <p:sp>
            <p:nvSpPr>
              <p:cNvPr name="Freeform 40" id="40"/>
              <p:cNvSpPr/>
              <p:nvPr/>
            </p:nvSpPr>
            <p:spPr>
              <a:xfrm flipH="false" flipV="false" rot="0">
                <a:off x="0" y="0"/>
                <a:ext cx="660400" cy="660400"/>
              </a:xfrm>
              <a:custGeom>
                <a:avLst/>
                <a:gdLst/>
                <a:ahLst/>
                <a:cxnLst/>
                <a:rect r="r" b="b" t="t" l="l"/>
                <a:pathLst>
                  <a:path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p:spPr>
          </p:sp>
        </p:grpSp>
        <p:grpSp>
          <p:nvGrpSpPr>
            <p:cNvPr name="Group 41" id="41"/>
            <p:cNvGrpSpPr/>
            <p:nvPr/>
          </p:nvGrpSpPr>
          <p:grpSpPr>
            <a:xfrm rot="-5400000">
              <a:off x="436385" y="452780"/>
              <a:ext cx="290178" cy="195107"/>
              <a:chOff x="0" y="0"/>
              <a:chExt cx="1930400" cy="1297940"/>
            </a:xfrm>
          </p:grpSpPr>
          <p:sp>
            <p:nvSpPr>
              <p:cNvPr name="Freeform 42" id="42"/>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FFFFFF"/>
              </a:solidFill>
            </p:spPr>
          </p:sp>
        </p:grpSp>
      </p:grpSp>
      <p:grpSp>
        <p:nvGrpSpPr>
          <p:cNvPr name="Group 43" id="43"/>
          <p:cNvGrpSpPr/>
          <p:nvPr/>
        </p:nvGrpSpPr>
        <p:grpSpPr>
          <a:xfrm rot="0">
            <a:off x="12081161" y="5656764"/>
            <a:ext cx="4923106" cy="2109944"/>
            <a:chOff x="0" y="0"/>
            <a:chExt cx="6564142" cy="2813258"/>
          </a:xfrm>
        </p:grpSpPr>
        <p:grpSp>
          <p:nvGrpSpPr>
            <p:cNvPr name="Group 44" id="44"/>
            <p:cNvGrpSpPr/>
            <p:nvPr/>
          </p:nvGrpSpPr>
          <p:grpSpPr>
            <a:xfrm rot="0">
              <a:off x="0" y="0"/>
              <a:ext cx="6564142" cy="2813258"/>
              <a:chOff x="0" y="0"/>
              <a:chExt cx="4778020" cy="2047763"/>
            </a:xfrm>
          </p:grpSpPr>
          <p:sp>
            <p:nvSpPr>
              <p:cNvPr name="Freeform 45" id="45"/>
              <p:cNvSpPr/>
              <p:nvPr/>
            </p:nvSpPr>
            <p:spPr>
              <a:xfrm flipH="false" flipV="false" rot="0">
                <a:off x="0" y="0"/>
                <a:ext cx="4778020" cy="2047763"/>
              </a:xfrm>
              <a:custGeom>
                <a:avLst/>
                <a:gdLst/>
                <a:ahLst/>
                <a:cxnLst/>
                <a:rect r="r" b="b" t="t" l="l"/>
                <a:pathLst>
                  <a:path h="2047763" w="4778020">
                    <a:moveTo>
                      <a:pt x="4653560" y="2047763"/>
                    </a:moveTo>
                    <a:lnTo>
                      <a:pt x="124460" y="2047763"/>
                    </a:lnTo>
                    <a:cubicBezTo>
                      <a:pt x="55880" y="2047763"/>
                      <a:pt x="0" y="1991883"/>
                      <a:pt x="0" y="1923303"/>
                    </a:cubicBezTo>
                    <a:lnTo>
                      <a:pt x="0" y="124460"/>
                    </a:lnTo>
                    <a:cubicBezTo>
                      <a:pt x="0" y="55880"/>
                      <a:pt x="55880" y="0"/>
                      <a:pt x="124460" y="0"/>
                    </a:cubicBezTo>
                    <a:lnTo>
                      <a:pt x="4653561" y="0"/>
                    </a:lnTo>
                    <a:cubicBezTo>
                      <a:pt x="4722140" y="0"/>
                      <a:pt x="4778020" y="55880"/>
                      <a:pt x="4778020" y="124460"/>
                    </a:cubicBezTo>
                    <a:lnTo>
                      <a:pt x="4778020" y="1923303"/>
                    </a:lnTo>
                    <a:cubicBezTo>
                      <a:pt x="4778020" y="1991883"/>
                      <a:pt x="4722140" y="2047763"/>
                      <a:pt x="4653561" y="2047763"/>
                    </a:cubicBezTo>
                    <a:close/>
                  </a:path>
                </a:pathLst>
              </a:custGeom>
              <a:solidFill>
                <a:srgbClr val="FFFFFF"/>
              </a:solidFill>
            </p:spPr>
          </p:sp>
        </p:grpSp>
        <p:grpSp>
          <p:nvGrpSpPr>
            <p:cNvPr name="Group 46" id="46"/>
            <p:cNvGrpSpPr/>
            <p:nvPr/>
          </p:nvGrpSpPr>
          <p:grpSpPr>
            <a:xfrm rot="5400000">
              <a:off x="2259103" y="-1467933"/>
              <a:ext cx="570597" cy="3654979"/>
              <a:chOff x="0" y="0"/>
              <a:chExt cx="661203" cy="4235359"/>
            </a:xfrm>
          </p:grpSpPr>
          <p:sp>
            <p:nvSpPr>
              <p:cNvPr name="Freeform 47" id="47"/>
              <p:cNvSpPr/>
              <p:nvPr/>
            </p:nvSpPr>
            <p:spPr>
              <a:xfrm flipH="false" flipV="false" rot="0">
                <a:off x="0" y="0"/>
                <a:ext cx="661203" cy="4235359"/>
              </a:xfrm>
              <a:custGeom>
                <a:avLst/>
                <a:gdLst/>
                <a:ahLst/>
                <a:cxnLst/>
                <a:rect r="r" b="b" t="t" l="l"/>
                <a:pathLst>
                  <a:path h="4235359" w="661203">
                    <a:moveTo>
                      <a:pt x="536743" y="4235359"/>
                    </a:moveTo>
                    <a:lnTo>
                      <a:pt x="124460" y="4235359"/>
                    </a:lnTo>
                    <a:cubicBezTo>
                      <a:pt x="55880" y="4235359"/>
                      <a:pt x="0" y="4179479"/>
                      <a:pt x="0" y="4110899"/>
                    </a:cubicBezTo>
                    <a:lnTo>
                      <a:pt x="0" y="124460"/>
                    </a:lnTo>
                    <a:cubicBezTo>
                      <a:pt x="0" y="55880"/>
                      <a:pt x="55880" y="0"/>
                      <a:pt x="124460" y="0"/>
                    </a:cubicBezTo>
                    <a:lnTo>
                      <a:pt x="536743" y="0"/>
                    </a:lnTo>
                    <a:cubicBezTo>
                      <a:pt x="605323" y="0"/>
                      <a:pt x="661203" y="55880"/>
                      <a:pt x="661203" y="124460"/>
                    </a:cubicBezTo>
                    <a:lnTo>
                      <a:pt x="661203" y="4110899"/>
                    </a:lnTo>
                    <a:cubicBezTo>
                      <a:pt x="661203" y="4179479"/>
                      <a:pt x="605323" y="4235359"/>
                      <a:pt x="536743" y="4235359"/>
                    </a:cubicBezTo>
                    <a:close/>
                  </a:path>
                </a:pathLst>
              </a:custGeom>
              <a:solidFill>
                <a:srgbClr val="EFF9FD"/>
              </a:solidFill>
            </p:spPr>
          </p:sp>
        </p:grpSp>
        <p:sp>
          <p:nvSpPr>
            <p:cNvPr name="TextBox 48" id="48"/>
            <p:cNvSpPr txBox="true"/>
            <p:nvPr/>
          </p:nvSpPr>
          <p:spPr>
            <a:xfrm rot="0">
              <a:off x="800865" y="129746"/>
              <a:ext cx="3487073" cy="332860"/>
            </a:xfrm>
            <a:prstGeom prst="rect">
              <a:avLst/>
            </a:prstGeom>
          </p:spPr>
          <p:txBody>
            <a:bodyPr anchor="t" rtlCol="false" tIns="0" lIns="0" bIns="0" rIns="0">
              <a:spAutoFit/>
            </a:bodyPr>
            <a:lstStyle/>
            <a:p>
              <a:pPr algn="ctr">
                <a:lnSpc>
                  <a:spcPts val="2134"/>
                </a:lnSpc>
              </a:pPr>
              <a:r>
                <a:rPr lang="en-US" sz="1524">
                  <a:solidFill>
                    <a:srgbClr val="0E2C4B"/>
                  </a:solidFill>
                  <a:latin typeface="Muli Ultra-Bold"/>
                </a:rPr>
                <a:t>FITUR AKUN DAN LOGIN</a:t>
              </a:r>
            </a:p>
          </p:txBody>
        </p:sp>
        <p:sp>
          <p:nvSpPr>
            <p:cNvPr name="TextBox 49" id="49"/>
            <p:cNvSpPr txBox="true"/>
            <p:nvPr/>
          </p:nvSpPr>
          <p:spPr>
            <a:xfrm rot="0">
              <a:off x="969464" y="709910"/>
              <a:ext cx="4506171" cy="2072852"/>
            </a:xfrm>
            <a:prstGeom prst="rect">
              <a:avLst/>
            </a:prstGeom>
          </p:spPr>
          <p:txBody>
            <a:bodyPr anchor="t" rtlCol="false" tIns="0" lIns="0" bIns="0" rIns="0">
              <a:spAutoFit/>
            </a:bodyPr>
            <a:lstStyle/>
            <a:p>
              <a:pPr algn="l">
                <a:lnSpc>
                  <a:spcPts val="2081"/>
                </a:lnSpc>
              </a:pPr>
              <a:r>
                <a:rPr lang="en-US" sz="1487">
                  <a:solidFill>
                    <a:srgbClr val="0E2C4B"/>
                  </a:solidFill>
                  <a:latin typeface="Muli"/>
                </a:rPr>
                <a:t>Pengguna dapat memasukkan data akun dan program dapat menyimpan data pengguna, selain itu pengguna dapat login ke akun yang sudah dimasukkan datanya ke dalam program</a:t>
              </a:r>
            </a:p>
          </p:txBody>
        </p:sp>
      </p:grpSp>
      <p:grpSp>
        <p:nvGrpSpPr>
          <p:cNvPr name="Group 50" id="50"/>
          <p:cNvGrpSpPr/>
          <p:nvPr/>
        </p:nvGrpSpPr>
        <p:grpSpPr>
          <a:xfrm rot="0">
            <a:off x="319617" y="8213486"/>
            <a:ext cx="5534464" cy="1459966"/>
            <a:chOff x="0" y="0"/>
            <a:chExt cx="7379285" cy="1946622"/>
          </a:xfrm>
        </p:grpSpPr>
        <p:grpSp>
          <p:nvGrpSpPr>
            <p:cNvPr name="Group 51" id="51"/>
            <p:cNvGrpSpPr/>
            <p:nvPr/>
          </p:nvGrpSpPr>
          <p:grpSpPr>
            <a:xfrm rot="0">
              <a:off x="0" y="0"/>
              <a:ext cx="7379285" cy="1946622"/>
              <a:chOff x="0" y="0"/>
              <a:chExt cx="5836094" cy="1539535"/>
            </a:xfrm>
          </p:grpSpPr>
          <p:sp>
            <p:nvSpPr>
              <p:cNvPr name="Freeform 52" id="52"/>
              <p:cNvSpPr/>
              <p:nvPr/>
            </p:nvSpPr>
            <p:spPr>
              <a:xfrm flipH="false" flipV="false" rot="0">
                <a:off x="0" y="0"/>
                <a:ext cx="5836094" cy="1539535"/>
              </a:xfrm>
              <a:custGeom>
                <a:avLst/>
                <a:gdLst/>
                <a:ahLst/>
                <a:cxnLst/>
                <a:rect r="r" b="b" t="t" l="l"/>
                <a:pathLst>
                  <a:path h="1539535" w="5836094">
                    <a:moveTo>
                      <a:pt x="5711634" y="1539535"/>
                    </a:moveTo>
                    <a:lnTo>
                      <a:pt x="124460" y="1539535"/>
                    </a:lnTo>
                    <a:cubicBezTo>
                      <a:pt x="55880" y="1539535"/>
                      <a:pt x="0" y="1483655"/>
                      <a:pt x="0" y="1415075"/>
                    </a:cubicBezTo>
                    <a:lnTo>
                      <a:pt x="0" y="124460"/>
                    </a:lnTo>
                    <a:cubicBezTo>
                      <a:pt x="0" y="55880"/>
                      <a:pt x="55880" y="0"/>
                      <a:pt x="124460" y="0"/>
                    </a:cubicBezTo>
                    <a:lnTo>
                      <a:pt x="5711634" y="0"/>
                    </a:lnTo>
                    <a:cubicBezTo>
                      <a:pt x="5780214" y="0"/>
                      <a:pt x="5836094" y="55880"/>
                      <a:pt x="5836094" y="124460"/>
                    </a:cubicBezTo>
                    <a:lnTo>
                      <a:pt x="5836094" y="1415075"/>
                    </a:lnTo>
                    <a:cubicBezTo>
                      <a:pt x="5836094" y="1483655"/>
                      <a:pt x="5780214" y="1539535"/>
                      <a:pt x="5711634" y="1539535"/>
                    </a:cubicBezTo>
                    <a:close/>
                  </a:path>
                </a:pathLst>
              </a:custGeom>
              <a:solidFill>
                <a:srgbClr val="FFFFFF"/>
              </a:solidFill>
            </p:spPr>
          </p:sp>
        </p:grpSp>
        <p:grpSp>
          <p:nvGrpSpPr>
            <p:cNvPr name="Group 53" id="53"/>
            <p:cNvGrpSpPr/>
            <p:nvPr/>
          </p:nvGrpSpPr>
          <p:grpSpPr>
            <a:xfrm rot="5400000">
              <a:off x="2597788" y="-1723504"/>
              <a:ext cx="525160" cy="4108858"/>
              <a:chOff x="0" y="0"/>
              <a:chExt cx="661203" cy="5173263"/>
            </a:xfrm>
          </p:grpSpPr>
          <p:sp>
            <p:nvSpPr>
              <p:cNvPr name="Freeform 54" id="54"/>
              <p:cNvSpPr/>
              <p:nvPr/>
            </p:nvSpPr>
            <p:spPr>
              <a:xfrm flipH="false" flipV="false" rot="0">
                <a:off x="0" y="0"/>
                <a:ext cx="661203" cy="5173263"/>
              </a:xfrm>
              <a:custGeom>
                <a:avLst/>
                <a:gdLst/>
                <a:ahLst/>
                <a:cxnLst/>
                <a:rect r="r" b="b" t="t" l="l"/>
                <a:pathLst>
                  <a:path h="5173263" w="661203">
                    <a:moveTo>
                      <a:pt x="536743" y="5173263"/>
                    </a:moveTo>
                    <a:lnTo>
                      <a:pt x="124460" y="5173263"/>
                    </a:lnTo>
                    <a:cubicBezTo>
                      <a:pt x="55880" y="5173263"/>
                      <a:pt x="0" y="5117383"/>
                      <a:pt x="0" y="5048803"/>
                    </a:cubicBezTo>
                    <a:lnTo>
                      <a:pt x="0" y="124460"/>
                    </a:lnTo>
                    <a:cubicBezTo>
                      <a:pt x="0" y="55880"/>
                      <a:pt x="55880" y="0"/>
                      <a:pt x="124460" y="0"/>
                    </a:cubicBezTo>
                    <a:lnTo>
                      <a:pt x="536743" y="0"/>
                    </a:lnTo>
                    <a:cubicBezTo>
                      <a:pt x="605323" y="0"/>
                      <a:pt x="661203" y="55880"/>
                      <a:pt x="661203" y="124460"/>
                    </a:cubicBezTo>
                    <a:lnTo>
                      <a:pt x="661203" y="5048803"/>
                    </a:lnTo>
                    <a:cubicBezTo>
                      <a:pt x="661203" y="5117383"/>
                      <a:pt x="605323" y="5173263"/>
                      <a:pt x="536743" y="5173263"/>
                    </a:cubicBezTo>
                    <a:close/>
                  </a:path>
                </a:pathLst>
              </a:custGeom>
              <a:solidFill>
                <a:srgbClr val="EFF9FD"/>
              </a:solidFill>
            </p:spPr>
          </p:sp>
        </p:grpSp>
        <p:sp>
          <p:nvSpPr>
            <p:cNvPr name="TextBox 55" id="55"/>
            <p:cNvSpPr txBox="true"/>
            <p:nvPr/>
          </p:nvSpPr>
          <p:spPr>
            <a:xfrm rot="0">
              <a:off x="900317" y="126664"/>
              <a:ext cx="3920102" cy="299104"/>
            </a:xfrm>
            <a:prstGeom prst="rect">
              <a:avLst/>
            </a:prstGeom>
          </p:spPr>
          <p:txBody>
            <a:bodyPr anchor="t" rtlCol="false" tIns="0" lIns="0" bIns="0" rIns="0">
              <a:spAutoFit/>
            </a:bodyPr>
            <a:lstStyle/>
            <a:p>
              <a:pPr algn="ctr">
                <a:lnSpc>
                  <a:spcPts val="1964"/>
                </a:lnSpc>
              </a:pPr>
              <a:r>
                <a:rPr lang="en-US" sz="1403">
                  <a:solidFill>
                    <a:srgbClr val="0E2C4B"/>
                  </a:solidFill>
                  <a:latin typeface="Muli Ultra-Bold"/>
                </a:rPr>
                <a:t>FITUR NOTA</a:t>
              </a:r>
            </a:p>
          </p:txBody>
        </p:sp>
        <p:sp>
          <p:nvSpPr>
            <p:cNvPr name="TextBox 56" id="56"/>
            <p:cNvSpPr txBox="true"/>
            <p:nvPr/>
          </p:nvSpPr>
          <p:spPr>
            <a:xfrm rot="0">
              <a:off x="1089853" y="651104"/>
              <a:ext cx="5065753" cy="624836"/>
            </a:xfrm>
            <a:prstGeom prst="rect">
              <a:avLst/>
            </a:prstGeom>
          </p:spPr>
          <p:txBody>
            <a:bodyPr anchor="t" rtlCol="false" tIns="0" lIns="0" bIns="0" rIns="0">
              <a:spAutoFit/>
            </a:bodyPr>
            <a:lstStyle/>
            <a:p>
              <a:pPr algn="l">
                <a:lnSpc>
                  <a:spcPts val="1916"/>
                </a:lnSpc>
              </a:pPr>
              <a:r>
                <a:rPr lang="en-US" sz="1368">
                  <a:solidFill>
                    <a:srgbClr val="0E2C4B"/>
                  </a:solidFill>
                  <a:latin typeface="Muli"/>
                </a:rPr>
                <a:t>Program dapat mencetak nota setelah pembelian dalam program berhasil</a:t>
              </a:r>
            </a:p>
          </p:txBody>
        </p:sp>
      </p:grpSp>
      <p:grpSp>
        <p:nvGrpSpPr>
          <p:cNvPr name="Group 57" id="57"/>
          <p:cNvGrpSpPr/>
          <p:nvPr/>
        </p:nvGrpSpPr>
        <p:grpSpPr>
          <a:xfrm rot="0">
            <a:off x="6208674" y="8213486"/>
            <a:ext cx="5534464" cy="1459966"/>
            <a:chOff x="0" y="0"/>
            <a:chExt cx="7379285" cy="1946622"/>
          </a:xfrm>
        </p:grpSpPr>
        <p:grpSp>
          <p:nvGrpSpPr>
            <p:cNvPr name="Group 58" id="58"/>
            <p:cNvGrpSpPr/>
            <p:nvPr/>
          </p:nvGrpSpPr>
          <p:grpSpPr>
            <a:xfrm rot="0">
              <a:off x="0" y="0"/>
              <a:ext cx="7379285" cy="1946622"/>
              <a:chOff x="0" y="0"/>
              <a:chExt cx="5836094" cy="1539535"/>
            </a:xfrm>
          </p:grpSpPr>
          <p:sp>
            <p:nvSpPr>
              <p:cNvPr name="Freeform 59" id="59"/>
              <p:cNvSpPr/>
              <p:nvPr/>
            </p:nvSpPr>
            <p:spPr>
              <a:xfrm flipH="false" flipV="false" rot="0">
                <a:off x="0" y="0"/>
                <a:ext cx="5836094" cy="1539535"/>
              </a:xfrm>
              <a:custGeom>
                <a:avLst/>
                <a:gdLst/>
                <a:ahLst/>
                <a:cxnLst/>
                <a:rect r="r" b="b" t="t" l="l"/>
                <a:pathLst>
                  <a:path h="1539535" w="5836094">
                    <a:moveTo>
                      <a:pt x="5711634" y="1539535"/>
                    </a:moveTo>
                    <a:lnTo>
                      <a:pt x="124460" y="1539535"/>
                    </a:lnTo>
                    <a:cubicBezTo>
                      <a:pt x="55880" y="1539535"/>
                      <a:pt x="0" y="1483655"/>
                      <a:pt x="0" y="1415075"/>
                    </a:cubicBezTo>
                    <a:lnTo>
                      <a:pt x="0" y="124460"/>
                    </a:lnTo>
                    <a:cubicBezTo>
                      <a:pt x="0" y="55880"/>
                      <a:pt x="55880" y="0"/>
                      <a:pt x="124460" y="0"/>
                    </a:cubicBezTo>
                    <a:lnTo>
                      <a:pt x="5711634" y="0"/>
                    </a:lnTo>
                    <a:cubicBezTo>
                      <a:pt x="5780214" y="0"/>
                      <a:pt x="5836094" y="55880"/>
                      <a:pt x="5836094" y="124460"/>
                    </a:cubicBezTo>
                    <a:lnTo>
                      <a:pt x="5836094" y="1415075"/>
                    </a:lnTo>
                    <a:cubicBezTo>
                      <a:pt x="5836094" y="1483655"/>
                      <a:pt x="5780214" y="1539535"/>
                      <a:pt x="5711634" y="1539535"/>
                    </a:cubicBezTo>
                    <a:close/>
                  </a:path>
                </a:pathLst>
              </a:custGeom>
              <a:solidFill>
                <a:srgbClr val="FFFFFF"/>
              </a:solidFill>
            </p:spPr>
          </p:sp>
        </p:grpSp>
        <p:grpSp>
          <p:nvGrpSpPr>
            <p:cNvPr name="Group 60" id="60"/>
            <p:cNvGrpSpPr/>
            <p:nvPr/>
          </p:nvGrpSpPr>
          <p:grpSpPr>
            <a:xfrm rot="5400000">
              <a:off x="2597788" y="-1723504"/>
              <a:ext cx="525160" cy="4108858"/>
              <a:chOff x="0" y="0"/>
              <a:chExt cx="661203" cy="5173263"/>
            </a:xfrm>
          </p:grpSpPr>
          <p:sp>
            <p:nvSpPr>
              <p:cNvPr name="Freeform 61" id="61"/>
              <p:cNvSpPr/>
              <p:nvPr/>
            </p:nvSpPr>
            <p:spPr>
              <a:xfrm flipH="false" flipV="false" rot="0">
                <a:off x="0" y="0"/>
                <a:ext cx="661203" cy="5173263"/>
              </a:xfrm>
              <a:custGeom>
                <a:avLst/>
                <a:gdLst/>
                <a:ahLst/>
                <a:cxnLst/>
                <a:rect r="r" b="b" t="t" l="l"/>
                <a:pathLst>
                  <a:path h="5173263" w="661203">
                    <a:moveTo>
                      <a:pt x="536743" y="5173263"/>
                    </a:moveTo>
                    <a:lnTo>
                      <a:pt x="124460" y="5173263"/>
                    </a:lnTo>
                    <a:cubicBezTo>
                      <a:pt x="55880" y="5173263"/>
                      <a:pt x="0" y="5117383"/>
                      <a:pt x="0" y="5048803"/>
                    </a:cubicBezTo>
                    <a:lnTo>
                      <a:pt x="0" y="124460"/>
                    </a:lnTo>
                    <a:cubicBezTo>
                      <a:pt x="0" y="55880"/>
                      <a:pt x="55880" y="0"/>
                      <a:pt x="124460" y="0"/>
                    </a:cubicBezTo>
                    <a:lnTo>
                      <a:pt x="536743" y="0"/>
                    </a:lnTo>
                    <a:cubicBezTo>
                      <a:pt x="605323" y="0"/>
                      <a:pt x="661203" y="55880"/>
                      <a:pt x="661203" y="124460"/>
                    </a:cubicBezTo>
                    <a:lnTo>
                      <a:pt x="661203" y="5048803"/>
                    </a:lnTo>
                    <a:cubicBezTo>
                      <a:pt x="661203" y="5117383"/>
                      <a:pt x="605323" y="5173263"/>
                      <a:pt x="536743" y="5173263"/>
                    </a:cubicBezTo>
                    <a:close/>
                  </a:path>
                </a:pathLst>
              </a:custGeom>
              <a:solidFill>
                <a:srgbClr val="EFF9FD"/>
              </a:solidFill>
            </p:spPr>
          </p:sp>
        </p:grpSp>
        <p:sp>
          <p:nvSpPr>
            <p:cNvPr name="TextBox 62" id="62"/>
            <p:cNvSpPr txBox="true"/>
            <p:nvPr/>
          </p:nvSpPr>
          <p:spPr>
            <a:xfrm rot="0">
              <a:off x="900317" y="126664"/>
              <a:ext cx="3920102" cy="299104"/>
            </a:xfrm>
            <a:prstGeom prst="rect">
              <a:avLst/>
            </a:prstGeom>
          </p:spPr>
          <p:txBody>
            <a:bodyPr anchor="t" rtlCol="false" tIns="0" lIns="0" bIns="0" rIns="0">
              <a:spAutoFit/>
            </a:bodyPr>
            <a:lstStyle/>
            <a:p>
              <a:pPr algn="ctr">
                <a:lnSpc>
                  <a:spcPts val="1964"/>
                </a:lnSpc>
              </a:pPr>
              <a:r>
                <a:rPr lang="en-US" sz="1403">
                  <a:solidFill>
                    <a:srgbClr val="0E2C4B"/>
                  </a:solidFill>
                  <a:latin typeface="Muli Ultra-Bold"/>
                </a:rPr>
                <a:t>FITUR HISTORY</a:t>
              </a:r>
            </a:p>
          </p:txBody>
        </p:sp>
        <p:sp>
          <p:nvSpPr>
            <p:cNvPr name="TextBox 63" id="63"/>
            <p:cNvSpPr txBox="true"/>
            <p:nvPr/>
          </p:nvSpPr>
          <p:spPr>
            <a:xfrm rot="0">
              <a:off x="1089853" y="651104"/>
              <a:ext cx="5065753" cy="624836"/>
            </a:xfrm>
            <a:prstGeom prst="rect">
              <a:avLst/>
            </a:prstGeom>
          </p:spPr>
          <p:txBody>
            <a:bodyPr anchor="t" rtlCol="false" tIns="0" lIns="0" bIns="0" rIns="0">
              <a:spAutoFit/>
            </a:bodyPr>
            <a:lstStyle/>
            <a:p>
              <a:pPr algn="l">
                <a:lnSpc>
                  <a:spcPts val="1916"/>
                </a:lnSpc>
              </a:pPr>
              <a:r>
                <a:rPr lang="en-US" sz="1368">
                  <a:solidFill>
                    <a:srgbClr val="0E2C4B"/>
                  </a:solidFill>
                  <a:latin typeface="Muli"/>
                </a:rPr>
                <a:t>Program dapat mencetak history dari transaksi sebelumnya</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586388" y="266700"/>
            <a:ext cx="7277675" cy="762000"/>
          </a:xfrm>
          <a:prstGeom prst="rect">
            <a:avLst/>
          </a:prstGeom>
        </p:spPr>
        <p:txBody>
          <a:bodyPr anchor="t" rtlCol="false" tIns="0" lIns="0" bIns="0" rIns="0">
            <a:spAutoFit/>
          </a:bodyPr>
          <a:lstStyle/>
          <a:p>
            <a:pPr algn="l">
              <a:lnSpc>
                <a:spcPts val="6000"/>
              </a:lnSpc>
            </a:pPr>
            <a:r>
              <a:rPr lang="en-US" sz="5000">
                <a:solidFill>
                  <a:srgbClr val="0E2C4B"/>
                </a:solidFill>
                <a:latin typeface="Muli Ultra-Bold"/>
              </a:rPr>
              <a:t>Psuedocode</a:t>
            </a:r>
          </a:p>
        </p:txBody>
      </p:sp>
      <p:grpSp>
        <p:nvGrpSpPr>
          <p:cNvPr name="Group 3" id="3"/>
          <p:cNvGrpSpPr/>
          <p:nvPr/>
        </p:nvGrpSpPr>
        <p:grpSpPr>
          <a:xfrm rot="0">
            <a:off x="0" y="49477"/>
            <a:ext cx="3586388" cy="3396016"/>
            <a:chOff x="0" y="0"/>
            <a:chExt cx="4781851" cy="4528021"/>
          </a:xfrm>
        </p:grpSpPr>
        <p:grpSp>
          <p:nvGrpSpPr>
            <p:cNvPr name="Group 4" id="4"/>
            <p:cNvGrpSpPr/>
            <p:nvPr/>
          </p:nvGrpSpPr>
          <p:grpSpPr>
            <a:xfrm rot="0">
              <a:off x="362165" y="0"/>
              <a:ext cx="4419686" cy="441968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name="Freeform 6" id="6"/>
            <p:cNvSpPr/>
            <p:nvPr/>
          </p:nvSpPr>
          <p:spPr>
            <a:xfrm flipH="true" flipV="false" rot="0">
              <a:off x="0" y="3128108"/>
              <a:ext cx="4033363" cy="1399913"/>
            </a:xfrm>
            <a:custGeom>
              <a:avLst/>
              <a:gdLst/>
              <a:ahLst/>
              <a:cxnLst/>
              <a:rect r="r" b="b" t="t" l="l"/>
              <a:pathLst>
                <a:path h="1399913" w="4033363">
                  <a:moveTo>
                    <a:pt x="4033363" y="0"/>
                  </a:moveTo>
                  <a:lnTo>
                    <a:pt x="0" y="0"/>
                  </a:lnTo>
                  <a:lnTo>
                    <a:pt x="0" y="1399913"/>
                  </a:lnTo>
                  <a:lnTo>
                    <a:pt x="4033363" y="1399913"/>
                  </a:lnTo>
                  <a:lnTo>
                    <a:pt x="4033363" y="0"/>
                  </a:lnTo>
                  <a:close/>
                </a:path>
              </a:pathLst>
            </a:custGeom>
            <a:blipFill>
              <a:blip r:embed="rId2">
                <a:alphaModFix amt="51000"/>
              </a:blip>
              <a:stretch>
                <a:fillRect l="0" t="0" r="0" b="0"/>
              </a:stretch>
            </a:blipFill>
          </p:spPr>
        </p:sp>
        <p:sp>
          <p:nvSpPr>
            <p:cNvPr name="Freeform 7" id="7"/>
            <p:cNvSpPr/>
            <p:nvPr/>
          </p:nvSpPr>
          <p:spPr>
            <a:xfrm flipH="false" flipV="false" rot="0">
              <a:off x="2390925" y="1978419"/>
              <a:ext cx="1315726" cy="1731219"/>
            </a:xfrm>
            <a:custGeom>
              <a:avLst/>
              <a:gdLst/>
              <a:ahLst/>
              <a:cxnLst/>
              <a:rect r="r" b="b" t="t" l="l"/>
              <a:pathLst>
                <a:path h="1731219" w="1315726">
                  <a:moveTo>
                    <a:pt x="0" y="0"/>
                  </a:moveTo>
                  <a:lnTo>
                    <a:pt x="1315727" y="0"/>
                  </a:lnTo>
                  <a:lnTo>
                    <a:pt x="1315727" y="1731219"/>
                  </a:lnTo>
                  <a:lnTo>
                    <a:pt x="0" y="1731219"/>
                  </a:lnTo>
                  <a:lnTo>
                    <a:pt x="0" y="0"/>
                  </a:lnTo>
                  <a:close/>
                </a:path>
              </a:pathLst>
            </a:custGeom>
            <a:blipFill>
              <a:blip r:embed="rId3"/>
              <a:stretch>
                <a:fillRect l="0" t="0" r="0" b="0"/>
              </a:stretch>
            </a:blipFill>
          </p:spPr>
        </p:sp>
        <p:sp>
          <p:nvSpPr>
            <p:cNvPr name="Freeform 8" id="8"/>
            <p:cNvSpPr/>
            <p:nvPr/>
          </p:nvSpPr>
          <p:spPr>
            <a:xfrm flipH="false" flipV="false" rot="0">
              <a:off x="0" y="1178625"/>
              <a:ext cx="2857736" cy="2531013"/>
            </a:xfrm>
            <a:custGeom>
              <a:avLst/>
              <a:gdLst/>
              <a:ahLst/>
              <a:cxnLst/>
              <a:rect r="r" b="b" t="t" l="l"/>
              <a:pathLst>
                <a:path h="2531013" w="2857736">
                  <a:moveTo>
                    <a:pt x="0" y="0"/>
                  </a:moveTo>
                  <a:lnTo>
                    <a:pt x="2857736" y="0"/>
                  </a:lnTo>
                  <a:lnTo>
                    <a:pt x="2857736" y="2531013"/>
                  </a:lnTo>
                  <a:lnTo>
                    <a:pt x="0" y="2531013"/>
                  </a:lnTo>
                  <a:lnTo>
                    <a:pt x="0" y="0"/>
                  </a:lnTo>
                  <a:close/>
                </a:path>
              </a:pathLst>
            </a:custGeom>
            <a:blipFill>
              <a:blip r:embed="rId4"/>
              <a:stretch>
                <a:fillRect l="0" t="0" r="0" b="0"/>
              </a:stretch>
            </a:blipFill>
          </p:spPr>
        </p:sp>
      </p:grpSp>
      <p:sp>
        <p:nvSpPr>
          <p:cNvPr name="TextBox 9" id="9"/>
          <p:cNvSpPr txBox="true"/>
          <p:nvPr/>
        </p:nvSpPr>
        <p:spPr>
          <a:xfrm rot="0">
            <a:off x="8290350" y="1416488"/>
            <a:ext cx="4269978" cy="7434975"/>
          </a:xfrm>
          <a:prstGeom prst="rect">
            <a:avLst/>
          </a:prstGeom>
        </p:spPr>
        <p:txBody>
          <a:bodyPr anchor="t" rtlCol="false" tIns="0" lIns="0" bIns="0" rIns="0">
            <a:spAutoFit/>
          </a:bodyPr>
          <a:lstStyle/>
          <a:p>
            <a:pPr algn="just">
              <a:lnSpc>
                <a:spcPts val="1798"/>
              </a:lnSpc>
            </a:pPr>
            <a:r>
              <a:rPr lang="en-US" sz="1284">
                <a:solidFill>
                  <a:srgbClr val="0E2C4B"/>
                </a:solidFill>
                <a:latin typeface="Muli"/>
              </a:rPr>
              <a:t>/Function simpanDataBarang(Barang *head) {</a:t>
            </a:r>
          </a:p>
          <a:p>
            <a:pPr algn="just">
              <a:lnSpc>
                <a:spcPts val="1798"/>
              </a:lnSpc>
            </a:pPr>
            <a:r>
              <a:rPr lang="en-US" sz="1284">
                <a:solidFill>
                  <a:srgbClr val="0E2C4B"/>
                </a:solidFill>
                <a:latin typeface="Muli"/>
              </a:rPr>
              <a:t>    Open file "barang.txt" for writing</a:t>
            </a:r>
          </a:p>
          <a:p>
            <a:pPr algn="just">
              <a:lnSpc>
                <a:spcPts val="1798"/>
              </a:lnSpc>
            </a:pPr>
            <a:r>
              <a:rPr lang="en-US" sz="1284">
                <a:solidFill>
                  <a:srgbClr val="0E2C4B"/>
                </a:solidFill>
                <a:latin typeface="Muli"/>
              </a:rPr>
              <a:t>    While head is not null {</a:t>
            </a:r>
          </a:p>
          <a:p>
            <a:pPr algn="just">
              <a:lnSpc>
                <a:spcPts val="1798"/>
              </a:lnSpc>
            </a:pPr>
            <a:r>
              <a:rPr lang="en-US" sz="1284">
                <a:solidFill>
                  <a:srgbClr val="0E2C4B"/>
                </a:solidFill>
                <a:latin typeface="Muli"/>
              </a:rPr>
              <a:t>        Write head's nama, harga, kode, stok to file</a:t>
            </a:r>
          </a:p>
          <a:p>
            <a:pPr algn="just">
              <a:lnSpc>
                <a:spcPts val="1798"/>
              </a:lnSpc>
            </a:pPr>
            <a:r>
              <a:rPr lang="en-US" sz="1284">
                <a:solidFill>
                  <a:srgbClr val="0E2C4B"/>
                </a:solidFill>
                <a:latin typeface="Muli"/>
              </a:rPr>
              <a:t>        Move to next node in linked list</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    Close file</a:t>
            </a:r>
          </a:p>
          <a:p>
            <a:pPr algn="just">
              <a:lnSpc>
                <a:spcPts val="1798"/>
              </a:lnSpc>
            </a:pPr>
            <a:r>
              <a:rPr lang="en-US" sz="1284">
                <a:solidFill>
                  <a:srgbClr val="0E2C4B"/>
                </a:solidFill>
                <a:latin typeface="Muli"/>
              </a:rPr>
              <a:t>}</a:t>
            </a:r>
          </a:p>
          <a:p>
            <a:pPr algn="just">
              <a:lnSpc>
                <a:spcPts val="1798"/>
              </a:lnSpc>
            </a:pPr>
          </a:p>
          <a:p>
            <a:pPr algn="just">
              <a:lnSpc>
                <a:spcPts val="1798"/>
              </a:lnSpc>
            </a:pPr>
            <a:r>
              <a:rPr lang="en-US" sz="1284">
                <a:solidFill>
                  <a:srgbClr val="0E2C4B"/>
                </a:solidFill>
                <a:latin typeface="Muli"/>
              </a:rPr>
              <a:t>Function bacaDataBarang(Barang **head) {</a:t>
            </a:r>
          </a:p>
          <a:p>
            <a:pPr algn="just">
              <a:lnSpc>
                <a:spcPts val="1798"/>
              </a:lnSpc>
            </a:pPr>
            <a:r>
              <a:rPr lang="en-US" sz="1284">
                <a:solidFill>
                  <a:srgbClr val="0E2C4B"/>
                </a:solidFill>
                <a:latin typeface="Muli"/>
              </a:rPr>
              <a:t>    Open file "barang.txt" for reading</a:t>
            </a:r>
          </a:p>
          <a:p>
            <a:pPr algn="just">
              <a:lnSpc>
                <a:spcPts val="1798"/>
              </a:lnSpc>
            </a:pPr>
            <a:r>
              <a:rPr lang="en-US" sz="1284">
                <a:solidFill>
                  <a:srgbClr val="0E2C4B"/>
                </a:solidFill>
                <a:latin typeface="Muli"/>
              </a:rPr>
              <a:t>    While reading nama, harga, kode, stok from file {</a:t>
            </a:r>
          </a:p>
          <a:p>
            <a:pPr algn="just">
              <a:lnSpc>
                <a:spcPts val="1798"/>
              </a:lnSpc>
            </a:pPr>
            <a:r>
              <a:rPr lang="en-US" sz="1284">
                <a:solidFill>
                  <a:srgbClr val="0E2C4B"/>
                </a:solidFill>
                <a:latin typeface="Muli"/>
              </a:rPr>
              <a:t>        Call tambahBarang to add node to linked list</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    Close file</a:t>
            </a:r>
          </a:p>
          <a:p>
            <a:pPr algn="just">
              <a:lnSpc>
                <a:spcPts val="1798"/>
              </a:lnSpc>
            </a:pPr>
            <a:r>
              <a:rPr lang="en-US" sz="1284">
                <a:solidFill>
                  <a:srgbClr val="0E2C4B"/>
                </a:solidFill>
                <a:latin typeface="Muli"/>
              </a:rPr>
              <a:t>    Return jumlah_barang</a:t>
            </a:r>
          </a:p>
          <a:p>
            <a:pPr algn="just">
              <a:lnSpc>
                <a:spcPts val="1798"/>
              </a:lnSpc>
            </a:pPr>
            <a:r>
              <a:rPr lang="en-US" sz="1284">
                <a:solidFill>
                  <a:srgbClr val="0E2C4B"/>
                </a:solidFill>
                <a:latin typeface="Muli"/>
              </a:rPr>
              <a:t>}</a:t>
            </a:r>
          </a:p>
          <a:p>
            <a:pPr algn="just">
              <a:lnSpc>
                <a:spcPts val="1798"/>
              </a:lnSpc>
            </a:pPr>
          </a:p>
          <a:p>
            <a:pPr algn="just">
              <a:lnSpc>
                <a:spcPts val="1798"/>
              </a:lnSpc>
            </a:pPr>
            <a:r>
              <a:rPr lang="en-US" sz="1284">
                <a:solidFill>
                  <a:srgbClr val="0E2C4B"/>
                </a:solidFill>
                <a:latin typeface="Muli"/>
              </a:rPr>
              <a:t>Function input(Barang **head, Integer *jumlah_barang) {</a:t>
            </a:r>
          </a:p>
          <a:p>
            <a:pPr algn="just">
              <a:lnSpc>
                <a:spcPts val="1798"/>
              </a:lnSpc>
            </a:pPr>
            <a:r>
              <a:rPr lang="en-US" sz="1284">
                <a:solidFill>
                  <a:srgbClr val="0E2C4B"/>
                </a:solidFill>
                <a:latin typeface="Muli"/>
              </a:rPr>
              <a:t>    Read jumlah_barang from user</a:t>
            </a:r>
          </a:p>
          <a:p>
            <a:pPr algn="just">
              <a:lnSpc>
                <a:spcPts val="1798"/>
              </a:lnSpc>
            </a:pPr>
            <a:r>
              <a:rPr lang="en-US" sz="1284">
                <a:solidFill>
                  <a:srgbClr val="0E2C4B"/>
                </a:solidFill>
                <a:latin typeface="Muli"/>
              </a:rPr>
              <a:t>    For i from 0 to jumlah_barang - 1 {</a:t>
            </a:r>
          </a:p>
          <a:p>
            <a:pPr algn="just">
              <a:lnSpc>
                <a:spcPts val="1798"/>
              </a:lnSpc>
            </a:pPr>
            <a:r>
              <a:rPr lang="en-US" sz="1284">
                <a:solidFill>
                  <a:srgbClr val="0E2C4B"/>
                </a:solidFill>
                <a:latin typeface="Muli"/>
              </a:rPr>
              <a:t>        Read nama, harga, kode, stok from user</a:t>
            </a:r>
          </a:p>
          <a:p>
            <a:pPr algn="just">
              <a:lnSpc>
                <a:spcPts val="1798"/>
              </a:lnSpc>
            </a:pPr>
            <a:r>
              <a:rPr lang="en-US" sz="1284">
                <a:solidFill>
                  <a:srgbClr val="0E2C4B"/>
                </a:solidFill>
                <a:latin typeface="Muli"/>
              </a:rPr>
              <a:t>        Call tambahBarang to add node to linked list</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    Call simpanDataBarang to save data to file</a:t>
            </a:r>
          </a:p>
          <a:p>
            <a:pPr algn="just">
              <a:lnSpc>
                <a:spcPts val="1798"/>
              </a:lnSpc>
            </a:pPr>
            <a:r>
              <a:rPr lang="en-US" sz="1284">
                <a:solidFill>
                  <a:srgbClr val="0E2C4B"/>
                </a:solidFill>
                <a:latin typeface="Muli"/>
              </a:rPr>
              <a:t>}</a:t>
            </a:r>
          </a:p>
          <a:p>
            <a:pPr algn="just">
              <a:lnSpc>
                <a:spcPts val="1798"/>
              </a:lnSpc>
            </a:pPr>
          </a:p>
          <a:p>
            <a:pPr algn="just">
              <a:lnSpc>
                <a:spcPts val="1798"/>
              </a:lnSpc>
            </a:pPr>
            <a:r>
              <a:rPr lang="en-US" sz="1284">
                <a:solidFill>
                  <a:srgbClr val="0E2C4B"/>
                </a:solidFill>
                <a:latin typeface="Muli"/>
              </a:rPr>
              <a:t>Function cetakDataBarang(Barang *head) {</a:t>
            </a:r>
          </a:p>
          <a:p>
            <a:pPr algn="just">
              <a:lnSpc>
                <a:spcPts val="1798"/>
              </a:lnSpc>
            </a:pPr>
            <a:r>
              <a:rPr lang="en-US" sz="1284">
                <a:solidFill>
                  <a:srgbClr val="0E2C4B"/>
                </a:solidFill>
                <a:latin typeface="Muli"/>
              </a:rPr>
              <a:t>    Print table header</a:t>
            </a:r>
          </a:p>
          <a:p>
            <a:pPr algn="just">
              <a:lnSpc>
                <a:spcPts val="1798"/>
              </a:lnSpc>
            </a:pPr>
            <a:r>
              <a:rPr lang="en-US" sz="1284">
                <a:solidFill>
                  <a:srgbClr val="0E2C4B"/>
                </a:solidFill>
                <a:latin typeface="Muli"/>
              </a:rPr>
              <a:t>    While head is not null {</a:t>
            </a:r>
          </a:p>
          <a:p>
            <a:pPr algn="just">
              <a:lnSpc>
                <a:spcPts val="1798"/>
              </a:lnSpc>
            </a:pPr>
            <a:r>
              <a:rPr lang="en-US" sz="1284">
                <a:solidFill>
                  <a:srgbClr val="0E2C4B"/>
                </a:solidFill>
                <a:latin typeface="Muli"/>
              </a:rPr>
              <a:t>        Print head's nama, harga, kode, stok</a:t>
            </a:r>
          </a:p>
          <a:p>
            <a:pPr algn="just">
              <a:lnSpc>
                <a:spcPts val="1798"/>
              </a:lnSpc>
            </a:pPr>
            <a:r>
              <a:rPr lang="en-US" sz="1284">
                <a:solidFill>
                  <a:srgbClr val="0E2C4B"/>
                </a:solidFill>
                <a:latin typeface="Muli"/>
              </a:rPr>
              <a:t>        Move to next node in linked list</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a:t>
            </a:r>
          </a:p>
        </p:txBody>
      </p:sp>
      <p:grpSp>
        <p:nvGrpSpPr>
          <p:cNvPr name="Group 10" id="10"/>
          <p:cNvGrpSpPr/>
          <p:nvPr/>
        </p:nvGrpSpPr>
        <p:grpSpPr>
          <a:xfrm rot="0">
            <a:off x="3586388" y="1028700"/>
            <a:ext cx="4403066" cy="9258300"/>
            <a:chOff x="0" y="0"/>
            <a:chExt cx="1159655" cy="2438400"/>
          </a:xfrm>
        </p:grpSpPr>
        <p:sp>
          <p:nvSpPr>
            <p:cNvPr name="Freeform 11" id="11"/>
            <p:cNvSpPr/>
            <p:nvPr/>
          </p:nvSpPr>
          <p:spPr>
            <a:xfrm flipH="false" flipV="false" rot="0">
              <a:off x="0" y="0"/>
              <a:ext cx="1159655" cy="2438400"/>
            </a:xfrm>
            <a:custGeom>
              <a:avLst/>
              <a:gdLst/>
              <a:ahLst/>
              <a:cxnLst/>
              <a:rect r="r" b="b" t="t" l="l"/>
              <a:pathLst>
                <a:path h="2438400" w="1159655">
                  <a:moveTo>
                    <a:pt x="0" y="0"/>
                  </a:moveTo>
                  <a:lnTo>
                    <a:pt x="1159655" y="0"/>
                  </a:lnTo>
                  <a:lnTo>
                    <a:pt x="1159655" y="2438400"/>
                  </a:lnTo>
                  <a:lnTo>
                    <a:pt x="0" y="2438400"/>
                  </a:lnTo>
                  <a:close/>
                </a:path>
              </a:pathLst>
            </a:custGeom>
            <a:solidFill>
              <a:srgbClr val="000000">
                <a:alpha val="0"/>
              </a:srgbClr>
            </a:solidFill>
            <a:ln w="38100" cap="sq">
              <a:solidFill>
                <a:srgbClr val="000000"/>
              </a:solidFill>
              <a:prstDash val="solid"/>
              <a:miter/>
            </a:ln>
          </p:spPr>
        </p:sp>
        <p:sp>
          <p:nvSpPr>
            <p:cNvPr name="TextBox 12" id="12"/>
            <p:cNvSpPr txBox="true"/>
            <p:nvPr/>
          </p:nvSpPr>
          <p:spPr>
            <a:xfrm>
              <a:off x="0" y="-38100"/>
              <a:ext cx="1159655" cy="2476500"/>
            </a:xfrm>
            <a:prstGeom prst="rect">
              <a:avLst/>
            </a:prstGeom>
          </p:spPr>
          <p:txBody>
            <a:bodyPr anchor="ctr" rtlCol="false" tIns="50800" lIns="50800" bIns="50800" rIns="50800"/>
            <a:lstStyle/>
            <a:p>
              <a:pPr algn="just" marL="0" indent="0" lvl="1">
                <a:lnSpc>
                  <a:spcPts val="2218"/>
                </a:lnSpc>
                <a:spcBef>
                  <a:spcPct val="0"/>
                </a:spcBef>
              </a:pPr>
            </a:p>
          </p:txBody>
        </p:sp>
      </p:grpSp>
      <p:sp>
        <p:nvSpPr>
          <p:cNvPr name="TextBox 13" id="13"/>
          <p:cNvSpPr txBox="true"/>
          <p:nvPr/>
        </p:nvSpPr>
        <p:spPr>
          <a:xfrm rot="0">
            <a:off x="3663370" y="1214042"/>
            <a:ext cx="4249103" cy="9042160"/>
          </a:xfrm>
          <a:prstGeom prst="rect">
            <a:avLst/>
          </a:prstGeom>
        </p:spPr>
        <p:txBody>
          <a:bodyPr anchor="t" rtlCol="false" tIns="0" lIns="0" bIns="0" rIns="0">
            <a:spAutoFit/>
          </a:bodyPr>
          <a:lstStyle/>
          <a:p>
            <a:pPr algn="just">
              <a:lnSpc>
                <a:spcPts val="1938"/>
              </a:lnSpc>
            </a:pPr>
            <a:r>
              <a:rPr lang="en-US" sz="1384">
                <a:solidFill>
                  <a:srgbClr val="0E2C4B"/>
                </a:solidFill>
                <a:latin typeface="Muli"/>
              </a:rPr>
              <a:t>Program KasirBarang</a:t>
            </a:r>
          </a:p>
          <a:p>
            <a:pPr algn="just">
              <a:lnSpc>
                <a:spcPts val="1938"/>
              </a:lnSpc>
            </a:pPr>
            <a:r>
              <a:rPr lang="en-US" sz="1384">
                <a:solidFill>
                  <a:srgbClr val="0E2C4B"/>
                </a:solidFill>
                <a:latin typeface="Muli"/>
              </a:rPr>
              <a:t>Struct Barang { </a:t>
            </a:r>
          </a:p>
          <a:p>
            <a:pPr algn="just">
              <a:lnSpc>
                <a:spcPts val="1938"/>
              </a:lnSpc>
            </a:pPr>
            <a:r>
              <a:rPr lang="en-US" sz="1384">
                <a:solidFill>
                  <a:srgbClr val="0E2C4B"/>
                </a:solidFill>
                <a:latin typeface="Muli"/>
              </a:rPr>
              <a:t>          </a:t>
            </a:r>
            <a:r>
              <a:rPr lang="en-US" sz="1384">
                <a:solidFill>
                  <a:srgbClr val="0E2C4B"/>
                </a:solidFill>
                <a:latin typeface="Muli"/>
              </a:rPr>
              <a:t>String nama </a:t>
            </a:r>
          </a:p>
          <a:p>
            <a:pPr algn="just">
              <a:lnSpc>
                <a:spcPts val="1938"/>
              </a:lnSpc>
            </a:pPr>
            <a:r>
              <a:rPr lang="en-US" sz="1384">
                <a:solidFill>
                  <a:srgbClr val="0E2C4B"/>
                </a:solidFill>
                <a:latin typeface="Muli"/>
              </a:rPr>
              <a:t>          </a:t>
            </a:r>
            <a:r>
              <a:rPr lang="en-US" sz="1384">
                <a:solidFill>
                  <a:srgbClr val="0E2C4B"/>
                </a:solidFill>
                <a:latin typeface="Muli"/>
              </a:rPr>
              <a:t>Integer harga </a:t>
            </a:r>
          </a:p>
          <a:p>
            <a:pPr algn="just">
              <a:lnSpc>
                <a:spcPts val="1938"/>
              </a:lnSpc>
            </a:pPr>
            <a:r>
              <a:rPr lang="en-US" sz="1384">
                <a:solidFill>
                  <a:srgbClr val="0E2C4B"/>
                </a:solidFill>
                <a:latin typeface="Muli"/>
              </a:rPr>
              <a:t>          </a:t>
            </a:r>
            <a:r>
              <a:rPr lang="en-US" sz="1384">
                <a:solidFill>
                  <a:srgbClr val="0E2C4B"/>
                </a:solidFill>
                <a:latin typeface="Muli"/>
              </a:rPr>
              <a:t>String kode </a:t>
            </a:r>
          </a:p>
          <a:p>
            <a:pPr algn="just">
              <a:lnSpc>
                <a:spcPts val="1938"/>
              </a:lnSpc>
            </a:pPr>
            <a:r>
              <a:rPr lang="en-US" sz="1384">
                <a:solidFill>
                  <a:srgbClr val="0E2C4B"/>
                </a:solidFill>
                <a:latin typeface="Muli"/>
              </a:rPr>
              <a:t>          </a:t>
            </a:r>
            <a:r>
              <a:rPr lang="en-US" sz="1384">
                <a:solidFill>
                  <a:srgbClr val="0E2C4B"/>
                </a:solidFill>
                <a:latin typeface="Muli"/>
              </a:rPr>
              <a:t>Integer stok </a:t>
            </a:r>
          </a:p>
          <a:p>
            <a:pPr algn="just">
              <a:lnSpc>
                <a:spcPts val="1938"/>
              </a:lnSpc>
            </a:pPr>
            <a:r>
              <a:rPr lang="en-US" sz="1384">
                <a:solidFill>
                  <a:srgbClr val="0E2C4B"/>
                </a:solidFill>
                <a:latin typeface="Muli"/>
              </a:rPr>
              <a:t>          </a:t>
            </a:r>
            <a:r>
              <a:rPr lang="en-US" sz="1384">
                <a:solidFill>
                  <a:srgbClr val="0E2C4B"/>
                </a:solidFill>
                <a:latin typeface="Muli"/>
              </a:rPr>
              <a:t>Barang *next </a:t>
            </a:r>
          </a:p>
          <a:p>
            <a:pPr algn="just">
              <a:lnSpc>
                <a:spcPts val="1938"/>
              </a:lnSpc>
            </a:pPr>
            <a:r>
              <a:rPr lang="en-US" sz="1384">
                <a:solidFill>
                  <a:srgbClr val="0E2C4B"/>
                </a:solidFill>
                <a:latin typeface="Muli"/>
              </a:rPr>
              <a:t>} </a:t>
            </a:r>
          </a:p>
          <a:p>
            <a:pPr algn="just">
              <a:lnSpc>
                <a:spcPts val="1938"/>
              </a:lnSpc>
            </a:pPr>
            <a:r>
              <a:rPr lang="en-US" sz="1384">
                <a:solidFill>
                  <a:srgbClr val="0E2C4B"/>
                </a:solidFill>
                <a:latin typeface="Muli"/>
              </a:rPr>
              <a:t>Struct Pembelian { </a:t>
            </a:r>
          </a:p>
          <a:p>
            <a:pPr algn="just">
              <a:lnSpc>
                <a:spcPts val="1938"/>
              </a:lnSpc>
            </a:pPr>
            <a:r>
              <a:rPr lang="en-US" sz="1384">
                <a:solidFill>
                  <a:srgbClr val="0E2C4B"/>
                </a:solidFill>
                <a:latin typeface="Muli"/>
              </a:rPr>
              <a:t>          </a:t>
            </a:r>
            <a:r>
              <a:rPr lang="en-US" sz="1384">
                <a:solidFill>
                  <a:srgbClr val="0E2C4B"/>
                </a:solidFill>
                <a:latin typeface="Muli"/>
              </a:rPr>
              <a:t>String nama </a:t>
            </a:r>
          </a:p>
          <a:p>
            <a:pPr algn="just">
              <a:lnSpc>
                <a:spcPts val="1938"/>
              </a:lnSpc>
            </a:pPr>
            <a:r>
              <a:rPr lang="en-US" sz="1384">
                <a:solidFill>
                  <a:srgbClr val="0E2C4B"/>
                </a:solidFill>
                <a:latin typeface="Muli"/>
              </a:rPr>
              <a:t>          </a:t>
            </a:r>
            <a:r>
              <a:rPr lang="en-US" sz="1384">
                <a:solidFill>
                  <a:srgbClr val="0E2C4B"/>
                </a:solidFill>
                <a:latin typeface="Muli"/>
              </a:rPr>
              <a:t>String kode </a:t>
            </a:r>
          </a:p>
          <a:p>
            <a:pPr algn="just">
              <a:lnSpc>
                <a:spcPts val="1938"/>
              </a:lnSpc>
            </a:pPr>
            <a:r>
              <a:rPr lang="en-US" sz="1384">
                <a:solidFill>
                  <a:srgbClr val="0E2C4B"/>
                </a:solidFill>
                <a:latin typeface="Muli"/>
              </a:rPr>
              <a:t>          </a:t>
            </a:r>
            <a:r>
              <a:rPr lang="en-US" sz="1384">
                <a:solidFill>
                  <a:srgbClr val="0E2C4B"/>
                </a:solidFill>
                <a:latin typeface="Muli"/>
              </a:rPr>
              <a:t>Integer harga </a:t>
            </a:r>
          </a:p>
          <a:p>
            <a:pPr algn="just">
              <a:lnSpc>
                <a:spcPts val="1938"/>
              </a:lnSpc>
            </a:pPr>
            <a:r>
              <a:rPr lang="en-US" sz="1384">
                <a:solidFill>
                  <a:srgbClr val="0E2C4B"/>
                </a:solidFill>
                <a:latin typeface="Muli"/>
              </a:rPr>
              <a:t>          </a:t>
            </a:r>
            <a:r>
              <a:rPr lang="en-US" sz="1384">
                <a:solidFill>
                  <a:srgbClr val="0E2C4B"/>
                </a:solidFill>
                <a:latin typeface="Muli"/>
              </a:rPr>
              <a:t>Integer jumlah </a:t>
            </a:r>
          </a:p>
          <a:p>
            <a:pPr algn="just">
              <a:lnSpc>
                <a:spcPts val="1938"/>
              </a:lnSpc>
            </a:pPr>
            <a:r>
              <a:rPr lang="en-US" sz="1384">
                <a:solidFill>
                  <a:srgbClr val="0E2C4B"/>
                </a:solidFill>
                <a:latin typeface="Muli"/>
              </a:rPr>
              <a:t>          </a:t>
            </a:r>
            <a:r>
              <a:rPr lang="en-US" sz="1384">
                <a:solidFill>
                  <a:srgbClr val="0E2C4B"/>
                </a:solidFill>
                <a:latin typeface="Muli"/>
              </a:rPr>
              <a:t>Pembelian *next </a:t>
            </a:r>
          </a:p>
          <a:p>
            <a:pPr algn="just">
              <a:lnSpc>
                <a:spcPts val="1938"/>
              </a:lnSpc>
            </a:pPr>
            <a:r>
              <a:rPr lang="en-US" sz="1384">
                <a:solidFill>
                  <a:srgbClr val="0E2C4B"/>
                </a:solidFill>
                <a:latin typeface="Muli"/>
              </a:rPr>
              <a:t>} </a:t>
            </a:r>
          </a:p>
          <a:p>
            <a:pPr algn="just">
              <a:lnSpc>
                <a:spcPts val="1938"/>
              </a:lnSpc>
            </a:pPr>
            <a:r>
              <a:rPr lang="en-US" sz="1384">
                <a:solidFill>
                  <a:srgbClr val="0E2C4B"/>
                </a:solidFill>
                <a:latin typeface="Muli"/>
              </a:rPr>
              <a:t>Struct Akun {</a:t>
            </a:r>
          </a:p>
          <a:p>
            <a:pPr algn="just">
              <a:lnSpc>
                <a:spcPts val="1938"/>
              </a:lnSpc>
            </a:pPr>
            <a:r>
              <a:rPr lang="en-US" sz="1384">
                <a:solidFill>
                  <a:srgbClr val="0E2C4B"/>
                </a:solidFill>
                <a:latin typeface="Muli"/>
              </a:rPr>
              <a:t>         </a:t>
            </a:r>
            <a:r>
              <a:rPr lang="en-US" sz="1384">
                <a:solidFill>
                  <a:srgbClr val="0E2C4B"/>
                </a:solidFill>
                <a:latin typeface="Muli"/>
              </a:rPr>
              <a:t>String username </a:t>
            </a:r>
          </a:p>
          <a:p>
            <a:pPr algn="just">
              <a:lnSpc>
                <a:spcPts val="1938"/>
              </a:lnSpc>
            </a:pPr>
            <a:r>
              <a:rPr lang="en-US" sz="1384">
                <a:solidFill>
                  <a:srgbClr val="0E2C4B"/>
                </a:solidFill>
                <a:latin typeface="Muli"/>
              </a:rPr>
              <a:t>         </a:t>
            </a:r>
            <a:r>
              <a:rPr lang="en-US" sz="1384">
                <a:solidFill>
                  <a:srgbClr val="0E2C4B"/>
                </a:solidFill>
                <a:latin typeface="Muli"/>
              </a:rPr>
              <a:t>String password </a:t>
            </a:r>
          </a:p>
          <a:p>
            <a:pPr algn="just">
              <a:lnSpc>
                <a:spcPts val="1938"/>
              </a:lnSpc>
            </a:pPr>
            <a:r>
              <a:rPr lang="en-US" sz="1384">
                <a:solidFill>
                  <a:srgbClr val="0E2C4B"/>
                </a:solidFill>
                <a:latin typeface="Muli"/>
              </a:rPr>
              <a:t>         </a:t>
            </a:r>
            <a:r>
              <a:rPr lang="en-US" sz="1384">
                <a:solidFill>
                  <a:srgbClr val="0E2C4B"/>
                </a:solidFill>
                <a:latin typeface="Muli"/>
              </a:rPr>
              <a:t>Integer isAdmin </a:t>
            </a:r>
          </a:p>
          <a:p>
            <a:pPr algn="just">
              <a:lnSpc>
                <a:spcPts val="1938"/>
              </a:lnSpc>
            </a:pPr>
            <a:r>
              <a:rPr lang="en-US" sz="1384">
                <a:solidFill>
                  <a:srgbClr val="0E2C4B"/>
                </a:solidFill>
                <a:latin typeface="Muli"/>
              </a:rPr>
              <a:t>} </a:t>
            </a:r>
          </a:p>
          <a:p>
            <a:pPr algn="just">
              <a:lnSpc>
                <a:spcPts val="1938"/>
              </a:lnSpc>
            </a:pPr>
            <a:r>
              <a:rPr lang="en-US" sz="1384">
                <a:solidFill>
                  <a:srgbClr val="0E2C4B"/>
                </a:solidFill>
                <a:latin typeface="Muli"/>
              </a:rPr>
              <a:t>Function tambahBarang(Barang **head, String nama, Integer harga, String kode, Integer stok) { </a:t>
            </a:r>
          </a:p>
          <a:p>
            <a:pPr algn="just">
              <a:lnSpc>
                <a:spcPts val="1938"/>
              </a:lnSpc>
            </a:pPr>
            <a:r>
              <a:rPr lang="en-US" sz="1384">
                <a:solidFill>
                  <a:srgbClr val="0E2C4B"/>
                </a:solidFill>
                <a:latin typeface="Muli"/>
              </a:rPr>
              <a:t>         </a:t>
            </a:r>
            <a:r>
              <a:rPr lang="en-US" sz="1384">
                <a:solidFill>
                  <a:srgbClr val="0E2C4B"/>
                </a:solidFill>
                <a:latin typeface="Muli"/>
              </a:rPr>
              <a:t>Allocate memory for new </a:t>
            </a:r>
          </a:p>
          <a:p>
            <a:pPr algn="just">
              <a:lnSpc>
                <a:spcPts val="1938"/>
              </a:lnSpc>
            </a:pPr>
            <a:r>
              <a:rPr lang="en-US" sz="1384">
                <a:solidFill>
                  <a:srgbClr val="0E2C4B"/>
                </a:solidFill>
                <a:latin typeface="Muli"/>
              </a:rPr>
              <a:t>         </a:t>
            </a:r>
            <a:r>
              <a:rPr lang="en-US" sz="1384">
                <a:solidFill>
                  <a:srgbClr val="0E2C4B"/>
                </a:solidFill>
                <a:latin typeface="Muli"/>
              </a:rPr>
              <a:t>Barang node </a:t>
            </a:r>
          </a:p>
          <a:p>
            <a:pPr algn="just">
              <a:lnSpc>
                <a:spcPts val="1938"/>
              </a:lnSpc>
            </a:pPr>
            <a:r>
              <a:rPr lang="en-US" sz="1384">
                <a:solidFill>
                  <a:srgbClr val="0E2C4B"/>
                </a:solidFill>
                <a:latin typeface="Muli"/>
              </a:rPr>
              <a:t>         </a:t>
            </a:r>
            <a:r>
              <a:rPr lang="en-US" sz="1384">
                <a:solidFill>
                  <a:srgbClr val="0E2C4B"/>
                </a:solidFill>
                <a:latin typeface="Muli"/>
              </a:rPr>
              <a:t>Set node's nama, harga, kode, stok </a:t>
            </a:r>
          </a:p>
          <a:p>
            <a:pPr algn="just">
              <a:lnSpc>
                <a:spcPts val="1938"/>
              </a:lnSpc>
            </a:pPr>
            <a:r>
              <a:rPr lang="en-US" sz="1384">
                <a:solidFill>
                  <a:srgbClr val="0E2C4B"/>
                </a:solidFill>
                <a:latin typeface="Muli"/>
              </a:rPr>
              <a:t>         </a:t>
            </a:r>
            <a:r>
              <a:rPr lang="en-US" sz="1384">
                <a:solidFill>
                  <a:srgbClr val="0E2C4B"/>
                </a:solidFill>
                <a:latin typeface="Muli"/>
              </a:rPr>
              <a:t>Point node's next to current head </a:t>
            </a:r>
          </a:p>
          <a:p>
            <a:pPr algn="just">
              <a:lnSpc>
                <a:spcPts val="1938"/>
              </a:lnSpc>
            </a:pPr>
            <a:r>
              <a:rPr lang="en-US" sz="1384">
                <a:solidFill>
                  <a:srgbClr val="0E2C4B"/>
                </a:solidFill>
                <a:latin typeface="Muli"/>
              </a:rPr>
              <a:t>         </a:t>
            </a:r>
            <a:r>
              <a:rPr lang="en-US" sz="1384">
                <a:solidFill>
                  <a:srgbClr val="0E2C4B"/>
                </a:solidFill>
                <a:latin typeface="Muli"/>
              </a:rPr>
              <a:t>Set head to new node </a:t>
            </a:r>
          </a:p>
          <a:p>
            <a:pPr algn="just">
              <a:lnSpc>
                <a:spcPts val="1938"/>
              </a:lnSpc>
            </a:pPr>
            <a:r>
              <a:rPr lang="en-US" sz="1384">
                <a:solidFill>
                  <a:srgbClr val="0E2C4B"/>
                </a:solidFill>
                <a:latin typeface="Muli"/>
              </a:rPr>
              <a:t>} </a:t>
            </a:r>
          </a:p>
          <a:p>
            <a:pPr algn="just">
              <a:lnSpc>
                <a:spcPts val="1938"/>
              </a:lnSpc>
            </a:pPr>
            <a:r>
              <a:rPr lang="en-US" sz="1384">
                <a:solidFill>
                  <a:srgbClr val="0E2C4B"/>
                </a:solidFill>
                <a:latin typeface="Muli"/>
              </a:rPr>
              <a:t>Function tambahPembelian(Pembelian **head, String nama, Integer harga, String kode, Integer jumlah) { </a:t>
            </a:r>
          </a:p>
          <a:p>
            <a:pPr algn="just">
              <a:lnSpc>
                <a:spcPts val="1938"/>
              </a:lnSpc>
            </a:pPr>
            <a:r>
              <a:rPr lang="en-US" sz="1384">
                <a:solidFill>
                  <a:srgbClr val="0E2C4B"/>
                </a:solidFill>
                <a:latin typeface="Muli"/>
              </a:rPr>
              <a:t>          </a:t>
            </a:r>
            <a:r>
              <a:rPr lang="en-US" sz="1384">
                <a:solidFill>
                  <a:srgbClr val="0E2C4B"/>
                </a:solidFill>
                <a:latin typeface="Muli"/>
              </a:rPr>
              <a:t>Allocate memory for new </a:t>
            </a:r>
          </a:p>
          <a:p>
            <a:pPr algn="just">
              <a:lnSpc>
                <a:spcPts val="1938"/>
              </a:lnSpc>
            </a:pPr>
            <a:r>
              <a:rPr lang="en-US" sz="1384">
                <a:solidFill>
                  <a:srgbClr val="0E2C4B"/>
                </a:solidFill>
                <a:latin typeface="Muli"/>
              </a:rPr>
              <a:t>          </a:t>
            </a:r>
            <a:r>
              <a:rPr lang="en-US" sz="1384">
                <a:solidFill>
                  <a:srgbClr val="0E2C4B"/>
                </a:solidFill>
                <a:latin typeface="Muli"/>
              </a:rPr>
              <a:t>Pembelian node </a:t>
            </a:r>
          </a:p>
          <a:p>
            <a:pPr algn="just">
              <a:lnSpc>
                <a:spcPts val="1938"/>
              </a:lnSpc>
            </a:pPr>
            <a:r>
              <a:rPr lang="en-US" sz="1384">
                <a:solidFill>
                  <a:srgbClr val="0E2C4B"/>
                </a:solidFill>
                <a:latin typeface="Muli"/>
              </a:rPr>
              <a:t>          </a:t>
            </a:r>
            <a:r>
              <a:rPr lang="en-US" sz="1384">
                <a:solidFill>
                  <a:srgbClr val="0E2C4B"/>
                </a:solidFill>
                <a:latin typeface="Muli"/>
              </a:rPr>
              <a:t>Set node's nama, harga, kode, jumlah </a:t>
            </a:r>
          </a:p>
          <a:p>
            <a:pPr algn="just">
              <a:lnSpc>
                <a:spcPts val="1938"/>
              </a:lnSpc>
            </a:pPr>
            <a:r>
              <a:rPr lang="en-US" sz="1384">
                <a:solidFill>
                  <a:srgbClr val="0E2C4B"/>
                </a:solidFill>
                <a:latin typeface="Muli"/>
              </a:rPr>
              <a:t>          </a:t>
            </a:r>
            <a:r>
              <a:rPr lang="en-US" sz="1384">
                <a:solidFill>
                  <a:srgbClr val="0E2C4B"/>
                </a:solidFill>
                <a:latin typeface="Muli"/>
              </a:rPr>
              <a:t>Point node's next to current head </a:t>
            </a:r>
          </a:p>
          <a:p>
            <a:pPr algn="just">
              <a:lnSpc>
                <a:spcPts val="1938"/>
              </a:lnSpc>
            </a:pPr>
            <a:r>
              <a:rPr lang="en-US" sz="1384">
                <a:solidFill>
                  <a:srgbClr val="0E2C4B"/>
                </a:solidFill>
                <a:latin typeface="Muli"/>
              </a:rPr>
              <a:t>          </a:t>
            </a:r>
            <a:r>
              <a:rPr lang="en-US" sz="1384">
                <a:solidFill>
                  <a:srgbClr val="0E2C4B"/>
                </a:solidFill>
                <a:latin typeface="Muli"/>
              </a:rPr>
              <a:t>Set head to new node</a:t>
            </a:r>
          </a:p>
          <a:p>
            <a:pPr algn="just">
              <a:lnSpc>
                <a:spcPts val="1938"/>
              </a:lnSpc>
            </a:pPr>
            <a:r>
              <a:rPr lang="en-US" sz="1384">
                <a:solidFill>
                  <a:srgbClr val="0E2C4B"/>
                </a:solidFill>
                <a:latin typeface="Muli"/>
              </a:rPr>
              <a:t> }</a:t>
            </a:r>
          </a:p>
          <a:p>
            <a:pPr algn="just">
              <a:lnSpc>
                <a:spcPts val="1938"/>
              </a:lnSpc>
            </a:pPr>
          </a:p>
        </p:txBody>
      </p:sp>
      <p:sp>
        <p:nvSpPr>
          <p:cNvPr name="TextBox 14" id="14"/>
          <p:cNvSpPr txBox="true"/>
          <p:nvPr/>
        </p:nvSpPr>
        <p:spPr>
          <a:xfrm rot="0">
            <a:off x="12788928" y="1114030"/>
            <a:ext cx="4168040" cy="12473700"/>
          </a:xfrm>
          <a:prstGeom prst="rect">
            <a:avLst/>
          </a:prstGeom>
        </p:spPr>
        <p:txBody>
          <a:bodyPr anchor="t" rtlCol="false" tIns="0" lIns="0" bIns="0" rIns="0">
            <a:spAutoFit/>
          </a:bodyPr>
          <a:lstStyle/>
          <a:p>
            <a:pPr algn="just">
              <a:lnSpc>
                <a:spcPts val="1798"/>
              </a:lnSpc>
            </a:pPr>
            <a:r>
              <a:rPr lang="en-US" sz="1284">
                <a:solidFill>
                  <a:srgbClr val="0E2C4B"/>
                </a:solidFill>
                <a:latin typeface="Muli"/>
              </a:rPr>
              <a:t>Function searchByKode(Barang *head) {</a:t>
            </a:r>
          </a:p>
          <a:p>
            <a:pPr algn="just">
              <a:lnSpc>
                <a:spcPts val="1798"/>
              </a:lnSpc>
            </a:pPr>
            <a:r>
              <a:rPr lang="en-US" sz="1284">
                <a:solidFill>
                  <a:srgbClr val="0E2C4B"/>
                </a:solidFill>
                <a:latin typeface="Muli"/>
              </a:rPr>
              <a:t>    Read kodeSearch from user</a:t>
            </a:r>
          </a:p>
          <a:p>
            <a:pPr algn="just">
              <a:lnSpc>
                <a:spcPts val="1798"/>
              </a:lnSpc>
            </a:pPr>
            <a:r>
              <a:rPr lang="en-US" sz="1284">
                <a:solidFill>
                  <a:srgbClr val="0E2C4B"/>
                </a:solidFill>
                <a:latin typeface="Muli"/>
              </a:rPr>
              <a:t>    While head is not null {</a:t>
            </a:r>
          </a:p>
          <a:p>
            <a:pPr algn="just">
              <a:lnSpc>
                <a:spcPts val="1798"/>
              </a:lnSpc>
            </a:pPr>
            <a:r>
              <a:rPr lang="en-US" sz="1284">
                <a:solidFill>
                  <a:srgbClr val="0E2C4B"/>
                </a:solidFill>
                <a:latin typeface="Muli"/>
              </a:rPr>
              <a:t>        If head's kode matches kodeSearch {</a:t>
            </a:r>
          </a:p>
          <a:p>
            <a:pPr algn="just">
              <a:lnSpc>
                <a:spcPts val="1798"/>
              </a:lnSpc>
            </a:pPr>
            <a:r>
              <a:rPr lang="en-US" sz="1284">
                <a:solidFill>
                  <a:srgbClr val="0E2C4B"/>
                </a:solidFill>
                <a:latin typeface="Muli"/>
              </a:rPr>
              <a:t>            Print head's nama, harga, kode, stok</a:t>
            </a:r>
          </a:p>
          <a:p>
            <a:pPr algn="just">
              <a:lnSpc>
                <a:spcPts val="1798"/>
              </a:lnSpc>
            </a:pPr>
            <a:r>
              <a:rPr lang="en-US" sz="1284">
                <a:solidFill>
                  <a:srgbClr val="0E2C4B"/>
                </a:solidFill>
                <a:latin typeface="Muli"/>
              </a:rPr>
              <a:t>            Return</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        Move to next node in linked list</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    Print "Barang tidak ditemukan"</a:t>
            </a:r>
          </a:p>
          <a:p>
            <a:pPr algn="just">
              <a:lnSpc>
                <a:spcPts val="1798"/>
              </a:lnSpc>
            </a:pPr>
          </a:p>
          <a:p>
            <a:pPr algn="just">
              <a:lnSpc>
                <a:spcPts val="1798"/>
              </a:lnSpc>
            </a:pPr>
            <a:r>
              <a:rPr lang="en-US" sz="1284">
                <a:solidFill>
                  <a:srgbClr val="0E2C4B"/>
                </a:solidFill>
                <a:latin typeface="Muli"/>
              </a:rPr>
              <a:t>Function searchByName(Barang *head) {</a:t>
            </a:r>
          </a:p>
          <a:p>
            <a:pPr algn="just">
              <a:lnSpc>
                <a:spcPts val="1798"/>
              </a:lnSpc>
            </a:pPr>
            <a:r>
              <a:rPr lang="en-US" sz="1284">
                <a:solidFill>
                  <a:srgbClr val="0E2C4B"/>
                </a:solidFill>
                <a:latin typeface="Muli"/>
              </a:rPr>
              <a:t>    Read namaSearch from user</a:t>
            </a:r>
          </a:p>
          <a:p>
            <a:pPr algn="just">
              <a:lnSpc>
                <a:spcPts val="1798"/>
              </a:lnSpc>
            </a:pPr>
            <a:r>
              <a:rPr lang="en-US" sz="1284">
                <a:solidFill>
                  <a:srgbClr val="0E2C4B"/>
                </a:solidFill>
                <a:latin typeface="Muli"/>
              </a:rPr>
              <a:t>    While head is not null {</a:t>
            </a:r>
          </a:p>
          <a:p>
            <a:pPr algn="just">
              <a:lnSpc>
                <a:spcPts val="1798"/>
              </a:lnSpc>
            </a:pPr>
            <a:r>
              <a:rPr lang="en-US" sz="1284">
                <a:solidFill>
                  <a:srgbClr val="0E2C4B"/>
                </a:solidFill>
                <a:latin typeface="Muli"/>
              </a:rPr>
              <a:t>        If head's nama contains namaSearch {</a:t>
            </a:r>
          </a:p>
          <a:p>
            <a:pPr algn="just">
              <a:lnSpc>
                <a:spcPts val="1798"/>
              </a:lnSpc>
            </a:pPr>
            <a:r>
              <a:rPr lang="en-US" sz="1284">
                <a:solidFill>
                  <a:srgbClr val="0E2C4B"/>
                </a:solidFill>
                <a:latin typeface="Muli"/>
              </a:rPr>
              <a:t>            Print head's nama, harga, kode, stok</a:t>
            </a:r>
          </a:p>
          <a:p>
            <a:pPr algn="just">
              <a:lnSpc>
                <a:spcPts val="1798"/>
              </a:lnSpc>
            </a:pPr>
            <a:r>
              <a:rPr lang="en-US" sz="1284">
                <a:solidFill>
                  <a:srgbClr val="0E2C4B"/>
                </a:solidFill>
                <a:latin typeface="Muli"/>
              </a:rPr>
              <a:t>            Return</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        Move to next node in linked list</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    Print "Barang tidak ditemukan"</a:t>
            </a:r>
          </a:p>
          <a:p>
            <a:pPr algn="just">
              <a:lnSpc>
                <a:spcPts val="1798"/>
              </a:lnSpc>
            </a:pPr>
            <a:r>
              <a:rPr lang="en-US" sz="1284">
                <a:solidFill>
                  <a:srgbClr val="0E2C4B"/>
                </a:solidFill>
                <a:latin typeface="Muli"/>
              </a:rPr>
              <a:t>}</a:t>
            </a:r>
          </a:p>
          <a:p>
            <a:pPr algn="just">
              <a:lnSpc>
                <a:spcPts val="1798"/>
              </a:lnSpc>
            </a:pPr>
            <a:r>
              <a:rPr lang="en-US" sz="1284">
                <a:solidFill>
                  <a:srgbClr val="0E2C4B"/>
                </a:solidFill>
                <a:latin typeface="Muli"/>
              </a:rPr>
              <a:t>Function simpanTransaksi(String kode, Integer jumlah, Integer harga, Integer transaksiID) {</a:t>
            </a:r>
          </a:p>
          <a:p>
            <a:pPr algn="just">
              <a:lnSpc>
                <a:spcPts val="1798"/>
              </a:lnSpc>
            </a:pPr>
            <a:r>
              <a:rPr lang="en-US" sz="1284">
                <a:solidFill>
                  <a:srgbClr val="0E2C4B"/>
                </a:solidFill>
                <a:latin typeface="Muli"/>
              </a:rPr>
              <a:t>    Open file "transaksi.txt" for appending</a:t>
            </a:r>
          </a:p>
          <a:p>
            <a:pPr algn="just">
              <a:lnSpc>
                <a:spcPts val="1798"/>
              </a:lnSpc>
            </a:pPr>
            <a:r>
              <a:rPr lang="en-US" sz="1284">
                <a:solidFill>
                  <a:srgbClr val="0E2C4B"/>
                </a:solidFill>
                <a:latin typeface="Muli"/>
              </a:rPr>
              <a:t>    Write transaksiID, kode, jumlah, harga, total_harga to file</a:t>
            </a:r>
          </a:p>
          <a:p>
            <a:pPr algn="just">
              <a:lnSpc>
                <a:spcPts val="1798"/>
              </a:lnSpc>
            </a:pPr>
            <a:r>
              <a:rPr lang="en-US" sz="1284">
                <a:solidFill>
                  <a:srgbClr val="0E2C4B"/>
                </a:solidFill>
                <a:latin typeface="Muli"/>
              </a:rPr>
              <a:t>    Close file</a:t>
            </a:r>
          </a:p>
          <a:p>
            <a:pPr algn="just">
              <a:lnSpc>
                <a:spcPts val="1798"/>
              </a:lnSpc>
            </a:pPr>
            <a:r>
              <a:rPr lang="en-US" sz="1284">
                <a:solidFill>
                  <a:srgbClr val="0E2C4B"/>
                </a:solidFill>
                <a:latin typeface="Muli"/>
              </a:rPr>
              <a:t>}</a:t>
            </a:r>
          </a:p>
          <a:p>
            <a:pPr algn="just">
              <a:lnSpc>
                <a:spcPts val="1798"/>
              </a:lnSpc>
            </a:pPr>
            <a:r>
              <a:rPr lang="en-US" sz="1284">
                <a:solidFill>
                  <a:srgbClr val="0E2C4B"/>
                </a:solidFill>
                <a:latin typeface="Muli"/>
              </a:rPr>
              <a:t>Function cetakNotaPembelian(Pembelian *head, Integer totalHarga) {</a:t>
            </a:r>
          </a:p>
          <a:p>
            <a:pPr algn="just">
              <a:lnSpc>
                <a:spcPts val="1798"/>
              </a:lnSpc>
            </a:pPr>
            <a:r>
              <a:rPr lang="en-US" sz="1284">
                <a:solidFill>
                  <a:srgbClr val="0E2C4B"/>
                </a:solidFill>
                <a:latin typeface="Muli"/>
              </a:rPr>
              <a:t>    Open file "nota.txt" for appending</a:t>
            </a:r>
          </a:p>
          <a:p>
            <a:pPr algn="just">
              <a:lnSpc>
                <a:spcPts val="1798"/>
              </a:lnSpc>
            </a:pPr>
            <a:r>
              <a:rPr lang="en-US" sz="1284">
                <a:solidFill>
                  <a:srgbClr val="0E2C4B"/>
                </a:solidFill>
                <a:latin typeface="Muli"/>
              </a:rPr>
              <a:t>    Print "=== NOTA PEMBELIAN ==="</a:t>
            </a:r>
          </a:p>
          <a:p>
            <a:pPr algn="just">
              <a:lnSpc>
                <a:spcPts val="1798"/>
              </a:lnSpc>
            </a:pPr>
            <a:r>
              <a:rPr lang="en-US" sz="1284">
                <a:solidFill>
                  <a:srgbClr val="0E2C4B"/>
                </a:solidFill>
                <a:latin typeface="Muli"/>
              </a:rPr>
              <a:t>    While head is not null {</a:t>
            </a:r>
          </a:p>
          <a:p>
            <a:pPr algn="just">
              <a:lnSpc>
                <a:spcPts val="1798"/>
              </a:lnSpc>
            </a:pPr>
            <a:r>
              <a:rPr lang="en-US" sz="1284">
                <a:solidFill>
                  <a:srgbClr val="0E2C4B"/>
                </a:solidFill>
                <a:latin typeface="Muli"/>
              </a:rPr>
              <a:t>        Print and write head's kode, nama, jumlah, harga, total_harga to file</a:t>
            </a:r>
          </a:p>
          <a:p>
            <a:pPr algn="just">
              <a:lnSpc>
                <a:spcPts val="1798"/>
              </a:lnSpc>
            </a:pPr>
            <a:r>
              <a:rPr lang="en-US" sz="1284">
                <a:solidFill>
                  <a:srgbClr val="0E2C4B"/>
                </a:solidFill>
                <a:latin typeface="Muli"/>
              </a:rPr>
              <a:t>        Move to next node in linked list</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    Print and write totalHarga to file</a:t>
            </a:r>
          </a:p>
          <a:p>
            <a:pPr algn="just">
              <a:lnSpc>
                <a:spcPts val="1798"/>
              </a:lnSpc>
            </a:pPr>
            <a:r>
              <a:rPr lang="en-US" sz="1284">
                <a:solidFill>
                  <a:srgbClr val="0E2C4B"/>
                </a:solidFill>
                <a:latin typeface="Muli"/>
              </a:rPr>
              <a:t>    Close file</a:t>
            </a:r>
          </a:p>
          <a:p>
            <a:pPr algn="just">
              <a:lnSpc>
                <a:spcPts val="1798"/>
              </a:lnSpc>
            </a:pPr>
            <a:r>
              <a:rPr lang="en-US" sz="1284">
                <a:solidFill>
                  <a:srgbClr val="0E2C4B"/>
                </a:solidFill>
                <a:latin typeface="Muli"/>
              </a:rPr>
              <a:t>}</a:t>
            </a:r>
          </a:p>
          <a:p>
            <a:pPr algn="just">
              <a:lnSpc>
                <a:spcPts val="1798"/>
              </a:lnSpc>
            </a:pPr>
          </a:p>
          <a:p>
            <a:pPr algn="just">
              <a:lnSpc>
                <a:spcPts val="1798"/>
              </a:lnSpc>
            </a:pPr>
            <a:r>
              <a:rPr lang="en-US" sz="1284">
                <a:solidFill>
                  <a:srgbClr val="0E2C4B"/>
                </a:solidFill>
                <a:latin typeface="Muli"/>
              </a:rPr>
              <a:t>Function kasir(Barang *head) {</a:t>
            </a:r>
          </a:p>
          <a:p>
            <a:pPr algn="just">
              <a:lnSpc>
                <a:spcPts val="1798"/>
              </a:lnSpc>
            </a:pPr>
            <a:r>
              <a:rPr lang="en-US" sz="1284">
                <a:solidFill>
                  <a:srgbClr val="0E2C4B"/>
                </a:solidFill>
                <a:latin typeface="Muli"/>
              </a:rPr>
              <a:t>    Initialize totalHarga and headPembelian</a:t>
            </a:r>
          </a:p>
          <a:p>
            <a:pPr algn="just">
              <a:lnSpc>
                <a:spcPts val="1798"/>
              </a:lnSpc>
            </a:pPr>
            <a:r>
              <a:rPr lang="en-US" sz="1284">
                <a:solidFill>
                  <a:srgbClr val="0E2C4B"/>
                </a:solidFill>
                <a:latin typeface="Muli"/>
              </a:rPr>
              <a:t>    Do {</a:t>
            </a:r>
          </a:p>
          <a:p>
            <a:pPr algn="just">
              <a:lnSpc>
                <a:spcPts val="1798"/>
              </a:lnSpc>
            </a:pPr>
            <a:r>
              <a:rPr lang="en-US" sz="1284">
                <a:solidFill>
                  <a:srgbClr val="0E2C4B"/>
                </a:solidFill>
                <a:latin typeface="Muli"/>
              </a:rPr>
              <a:t>        Read kode from user</a:t>
            </a:r>
          </a:p>
          <a:p>
            <a:pPr algn="just">
              <a:lnSpc>
                <a:spcPts val="1798"/>
              </a:lnSpc>
            </a:pPr>
            <a:r>
              <a:rPr lang="en-US" sz="1284">
                <a:solidFill>
                  <a:srgbClr val="0E2C4B"/>
                </a:solidFill>
                <a:latin typeface="Muli"/>
              </a:rPr>
              <a:t>        Search for barang in linked list</a:t>
            </a:r>
          </a:p>
          <a:p>
            <a:pPr algn="just">
              <a:lnSpc>
                <a:spcPts val="1798"/>
              </a:lnSpc>
            </a:pPr>
            <a:r>
              <a:rPr lang="en-US" sz="1284">
                <a:solidFill>
                  <a:srgbClr val="0E2C4B"/>
                </a:solidFill>
                <a:latin typeface="Muli"/>
              </a:rPr>
              <a:t>        If found {</a:t>
            </a:r>
          </a:p>
          <a:p>
            <a:pPr algn="just">
              <a:lnSpc>
                <a:spcPts val="1798"/>
              </a:lnSpc>
            </a:pPr>
            <a:r>
              <a:rPr lang="en-US" sz="1284">
                <a:solidFill>
                  <a:srgbClr val="0E2C4B"/>
                </a:solidFill>
                <a:latin typeface="Muli"/>
              </a:rPr>
              <a:t>            Read jumlah from user</a:t>
            </a:r>
          </a:p>
          <a:p>
            <a:pPr algn="just">
              <a:lnSpc>
                <a:spcPts val="1798"/>
              </a:lnSpc>
            </a:pPr>
            <a:r>
              <a:rPr lang="en-US" sz="1284">
                <a:solidFill>
                  <a:srgbClr val="0E2C4B"/>
                </a:solidFill>
                <a:latin typeface="Muli"/>
              </a:rPr>
              <a:t>            Update totalHarga</a:t>
            </a:r>
          </a:p>
          <a:p>
            <a:pPr algn="just">
              <a:lnSpc>
                <a:spcPts val="1798"/>
              </a:lnSpc>
            </a:pPr>
            <a:r>
              <a:rPr lang="en-US" sz="1284">
                <a:solidFill>
                  <a:srgbClr val="0E2C4B"/>
                </a:solidFill>
                <a:latin typeface="Muli"/>
              </a:rPr>
              <a:t>            Update barang's stok</a:t>
            </a:r>
          </a:p>
          <a:p>
            <a:pPr algn="just">
              <a:lnSpc>
                <a:spcPts val="1798"/>
              </a:lnSpc>
            </a:pPr>
            <a:r>
              <a:rPr lang="en-US" sz="1284">
                <a:solidFill>
                  <a:srgbClr val="0E2C4B"/>
                </a:solidFill>
                <a:latin typeface="Muli"/>
              </a:rPr>
              <a:t>            Call simpanTransaksi</a:t>
            </a:r>
          </a:p>
          <a:p>
            <a:pPr algn="just">
              <a:lnSpc>
                <a:spcPts val="1798"/>
              </a:lnSpc>
            </a:pPr>
            <a:r>
              <a:rPr lang="en-US" sz="1284">
                <a:solidFill>
                  <a:srgbClr val="0E2C4B"/>
                </a:solidFill>
                <a:latin typeface="Muli"/>
              </a:rPr>
              <a:t>            Call tambahPembelian</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       </a:t>
            </a:r>
          </a:p>
          <a:p>
            <a:pPr algn="just">
              <a:lnSpc>
                <a:spcPts val="1798"/>
              </a:lnSpc>
            </a:pPr>
            <a:r>
              <a:rPr lang="en-US" sz="1284">
                <a:solidFill>
                  <a:srgbClr val="0E2C4B"/>
                </a:solidFill>
                <a:latin typeface="Muli"/>
              </a:rPr>
              <a:t>}</a:t>
            </a:r>
          </a:p>
          <a:p>
            <a:pPr algn="just">
              <a:lnSpc>
                <a:spcPts val="1798"/>
              </a:lnSpc>
            </a:pPr>
          </a:p>
        </p:txBody>
      </p:sp>
      <p:grpSp>
        <p:nvGrpSpPr>
          <p:cNvPr name="Group 15" id="15"/>
          <p:cNvGrpSpPr/>
          <p:nvPr/>
        </p:nvGrpSpPr>
        <p:grpSpPr>
          <a:xfrm rot="0">
            <a:off x="8136387" y="1028700"/>
            <a:ext cx="4403066" cy="9227502"/>
            <a:chOff x="0" y="0"/>
            <a:chExt cx="1159655" cy="2430289"/>
          </a:xfrm>
        </p:grpSpPr>
        <p:sp>
          <p:nvSpPr>
            <p:cNvPr name="Freeform 16" id="16"/>
            <p:cNvSpPr/>
            <p:nvPr/>
          </p:nvSpPr>
          <p:spPr>
            <a:xfrm flipH="false" flipV="false" rot="0">
              <a:off x="0" y="0"/>
              <a:ext cx="1159655" cy="2430289"/>
            </a:xfrm>
            <a:custGeom>
              <a:avLst/>
              <a:gdLst/>
              <a:ahLst/>
              <a:cxnLst/>
              <a:rect r="r" b="b" t="t" l="l"/>
              <a:pathLst>
                <a:path h="2430289" w="1159655">
                  <a:moveTo>
                    <a:pt x="0" y="0"/>
                  </a:moveTo>
                  <a:lnTo>
                    <a:pt x="1159655" y="0"/>
                  </a:lnTo>
                  <a:lnTo>
                    <a:pt x="1159655" y="2430289"/>
                  </a:lnTo>
                  <a:lnTo>
                    <a:pt x="0" y="2430289"/>
                  </a:lnTo>
                  <a:close/>
                </a:path>
              </a:pathLst>
            </a:custGeom>
            <a:solidFill>
              <a:srgbClr val="000000">
                <a:alpha val="0"/>
              </a:srgbClr>
            </a:solidFill>
            <a:ln w="38100" cap="sq">
              <a:solidFill>
                <a:srgbClr val="000000"/>
              </a:solidFill>
              <a:prstDash val="solid"/>
              <a:miter/>
            </a:ln>
          </p:spPr>
        </p:sp>
        <p:sp>
          <p:nvSpPr>
            <p:cNvPr name="TextBox 17" id="17"/>
            <p:cNvSpPr txBox="true"/>
            <p:nvPr/>
          </p:nvSpPr>
          <p:spPr>
            <a:xfrm>
              <a:off x="0" y="-38100"/>
              <a:ext cx="1159655" cy="2468389"/>
            </a:xfrm>
            <a:prstGeom prst="rect">
              <a:avLst/>
            </a:prstGeom>
          </p:spPr>
          <p:txBody>
            <a:bodyPr anchor="ctr" rtlCol="false" tIns="50800" lIns="50800" bIns="50800" rIns="50800"/>
            <a:lstStyle/>
            <a:p>
              <a:pPr algn="just" marL="0" indent="0" lvl="1">
                <a:lnSpc>
                  <a:spcPts val="2218"/>
                </a:lnSpc>
                <a:spcBef>
                  <a:spcPct val="0"/>
                </a:spcBef>
              </a:pPr>
            </a:p>
          </p:txBody>
        </p:sp>
      </p:grpSp>
      <p:grpSp>
        <p:nvGrpSpPr>
          <p:cNvPr name="Group 18" id="18"/>
          <p:cNvGrpSpPr/>
          <p:nvPr/>
        </p:nvGrpSpPr>
        <p:grpSpPr>
          <a:xfrm rot="0">
            <a:off x="12682328" y="1028700"/>
            <a:ext cx="4403066" cy="9258300"/>
            <a:chOff x="0" y="0"/>
            <a:chExt cx="1159655" cy="2438400"/>
          </a:xfrm>
        </p:grpSpPr>
        <p:sp>
          <p:nvSpPr>
            <p:cNvPr name="Freeform 19" id="19"/>
            <p:cNvSpPr/>
            <p:nvPr/>
          </p:nvSpPr>
          <p:spPr>
            <a:xfrm flipH="false" flipV="false" rot="0">
              <a:off x="0" y="0"/>
              <a:ext cx="1159655" cy="2438400"/>
            </a:xfrm>
            <a:custGeom>
              <a:avLst/>
              <a:gdLst/>
              <a:ahLst/>
              <a:cxnLst/>
              <a:rect r="r" b="b" t="t" l="l"/>
              <a:pathLst>
                <a:path h="2438400" w="1159655">
                  <a:moveTo>
                    <a:pt x="0" y="0"/>
                  </a:moveTo>
                  <a:lnTo>
                    <a:pt x="1159655" y="0"/>
                  </a:lnTo>
                  <a:lnTo>
                    <a:pt x="1159655" y="2438400"/>
                  </a:lnTo>
                  <a:lnTo>
                    <a:pt x="0" y="2438400"/>
                  </a:lnTo>
                  <a:close/>
                </a:path>
              </a:pathLst>
            </a:custGeom>
            <a:solidFill>
              <a:srgbClr val="000000">
                <a:alpha val="0"/>
              </a:srgbClr>
            </a:solidFill>
            <a:ln w="38100" cap="sq">
              <a:solidFill>
                <a:srgbClr val="000000"/>
              </a:solidFill>
              <a:prstDash val="solid"/>
              <a:miter/>
            </a:ln>
          </p:spPr>
        </p:sp>
        <p:sp>
          <p:nvSpPr>
            <p:cNvPr name="TextBox 20" id="20"/>
            <p:cNvSpPr txBox="true"/>
            <p:nvPr/>
          </p:nvSpPr>
          <p:spPr>
            <a:xfrm>
              <a:off x="0" y="-38100"/>
              <a:ext cx="1159655" cy="2476500"/>
            </a:xfrm>
            <a:prstGeom prst="rect">
              <a:avLst/>
            </a:prstGeom>
          </p:spPr>
          <p:txBody>
            <a:bodyPr anchor="ctr" rtlCol="false" tIns="50800" lIns="50800" bIns="50800" rIns="50800"/>
            <a:lstStyle/>
            <a:p>
              <a:pPr algn="just" marL="0" indent="0" lvl="1">
                <a:lnSpc>
                  <a:spcPts val="2218"/>
                </a:lnSpc>
                <a:spcBef>
                  <a:spcPct val="0"/>
                </a:spcBef>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586388" y="266700"/>
            <a:ext cx="7277675" cy="762000"/>
          </a:xfrm>
          <a:prstGeom prst="rect">
            <a:avLst/>
          </a:prstGeom>
        </p:spPr>
        <p:txBody>
          <a:bodyPr anchor="t" rtlCol="false" tIns="0" lIns="0" bIns="0" rIns="0">
            <a:spAutoFit/>
          </a:bodyPr>
          <a:lstStyle/>
          <a:p>
            <a:pPr algn="l">
              <a:lnSpc>
                <a:spcPts val="6000"/>
              </a:lnSpc>
            </a:pPr>
            <a:r>
              <a:rPr lang="en-US" sz="5000">
                <a:solidFill>
                  <a:srgbClr val="0E2C4B"/>
                </a:solidFill>
                <a:latin typeface="Muli Ultra-Bold"/>
              </a:rPr>
              <a:t>Psuedocode</a:t>
            </a:r>
          </a:p>
        </p:txBody>
      </p:sp>
      <p:grpSp>
        <p:nvGrpSpPr>
          <p:cNvPr name="Group 3" id="3"/>
          <p:cNvGrpSpPr/>
          <p:nvPr/>
        </p:nvGrpSpPr>
        <p:grpSpPr>
          <a:xfrm rot="0">
            <a:off x="0" y="49477"/>
            <a:ext cx="3586388" cy="3396016"/>
            <a:chOff x="0" y="0"/>
            <a:chExt cx="4781851" cy="4528021"/>
          </a:xfrm>
        </p:grpSpPr>
        <p:grpSp>
          <p:nvGrpSpPr>
            <p:cNvPr name="Group 4" id="4"/>
            <p:cNvGrpSpPr/>
            <p:nvPr/>
          </p:nvGrpSpPr>
          <p:grpSpPr>
            <a:xfrm rot="0">
              <a:off x="362165" y="0"/>
              <a:ext cx="4419686" cy="441968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name="Freeform 6" id="6"/>
            <p:cNvSpPr/>
            <p:nvPr/>
          </p:nvSpPr>
          <p:spPr>
            <a:xfrm flipH="true" flipV="false" rot="0">
              <a:off x="0" y="3128108"/>
              <a:ext cx="4033363" cy="1399913"/>
            </a:xfrm>
            <a:custGeom>
              <a:avLst/>
              <a:gdLst/>
              <a:ahLst/>
              <a:cxnLst/>
              <a:rect r="r" b="b" t="t" l="l"/>
              <a:pathLst>
                <a:path h="1399913" w="4033363">
                  <a:moveTo>
                    <a:pt x="4033363" y="0"/>
                  </a:moveTo>
                  <a:lnTo>
                    <a:pt x="0" y="0"/>
                  </a:lnTo>
                  <a:lnTo>
                    <a:pt x="0" y="1399913"/>
                  </a:lnTo>
                  <a:lnTo>
                    <a:pt x="4033363" y="1399913"/>
                  </a:lnTo>
                  <a:lnTo>
                    <a:pt x="4033363" y="0"/>
                  </a:lnTo>
                  <a:close/>
                </a:path>
              </a:pathLst>
            </a:custGeom>
            <a:blipFill>
              <a:blip r:embed="rId2">
                <a:alphaModFix amt="51000"/>
              </a:blip>
              <a:stretch>
                <a:fillRect l="0" t="0" r="0" b="0"/>
              </a:stretch>
            </a:blipFill>
          </p:spPr>
        </p:sp>
        <p:sp>
          <p:nvSpPr>
            <p:cNvPr name="Freeform 7" id="7"/>
            <p:cNvSpPr/>
            <p:nvPr/>
          </p:nvSpPr>
          <p:spPr>
            <a:xfrm flipH="false" flipV="false" rot="0">
              <a:off x="2390925" y="1978419"/>
              <a:ext cx="1315726" cy="1731219"/>
            </a:xfrm>
            <a:custGeom>
              <a:avLst/>
              <a:gdLst/>
              <a:ahLst/>
              <a:cxnLst/>
              <a:rect r="r" b="b" t="t" l="l"/>
              <a:pathLst>
                <a:path h="1731219" w="1315726">
                  <a:moveTo>
                    <a:pt x="0" y="0"/>
                  </a:moveTo>
                  <a:lnTo>
                    <a:pt x="1315727" y="0"/>
                  </a:lnTo>
                  <a:lnTo>
                    <a:pt x="1315727" y="1731219"/>
                  </a:lnTo>
                  <a:lnTo>
                    <a:pt x="0" y="1731219"/>
                  </a:lnTo>
                  <a:lnTo>
                    <a:pt x="0" y="0"/>
                  </a:lnTo>
                  <a:close/>
                </a:path>
              </a:pathLst>
            </a:custGeom>
            <a:blipFill>
              <a:blip r:embed="rId3"/>
              <a:stretch>
                <a:fillRect l="0" t="0" r="0" b="0"/>
              </a:stretch>
            </a:blipFill>
          </p:spPr>
        </p:sp>
        <p:sp>
          <p:nvSpPr>
            <p:cNvPr name="Freeform 8" id="8"/>
            <p:cNvSpPr/>
            <p:nvPr/>
          </p:nvSpPr>
          <p:spPr>
            <a:xfrm flipH="false" flipV="false" rot="0">
              <a:off x="0" y="1178625"/>
              <a:ext cx="2857736" cy="2531013"/>
            </a:xfrm>
            <a:custGeom>
              <a:avLst/>
              <a:gdLst/>
              <a:ahLst/>
              <a:cxnLst/>
              <a:rect r="r" b="b" t="t" l="l"/>
              <a:pathLst>
                <a:path h="2531013" w="2857736">
                  <a:moveTo>
                    <a:pt x="0" y="0"/>
                  </a:moveTo>
                  <a:lnTo>
                    <a:pt x="2857736" y="0"/>
                  </a:lnTo>
                  <a:lnTo>
                    <a:pt x="2857736" y="2531013"/>
                  </a:lnTo>
                  <a:lnTo>
                    <a:pt x="0" y="2531013"/>
                  </a:lnTo>
                  <a:lnTo>
                    <a:pt x="0" y="0"/>
                  </a:lnTo>
                  <a:close/>
                </a:path>
              </a:pathLst>
            </a:custGeom>
            <a:blipFill>
              <a:blip r:embed="rId4"/>
              <a:stretch>
                <a:fillRect l="0" t="0" r="0" b="0"/>
              </a:stretch>
            </a:blipFill>
          </p:spPr>
        </p:sp>
      </p:grpSp>
      <p:grpSp>
        <p:nvGrpSpPr>
          <p:cNvPr name="Group 9" id="9"/>
          <p:cNvGrpSpPr/>
          <p:nvPr/>
        </p:nvGrpSpPr>
        <p:grpSpPr>
          <a:xfrm rot="0">
            <a:off x="3586388" y="1028700"/>
            <a:ext cx="4403066" cy="9258300"/>
            <a:chOff x="0" y="0"/>
            <a:chExt cx="1159655" cy="2438400"/>
          </a:xfrm>
        </p:grpSpPr>
        <p:sp>
          <p:nvSpPr>
            <p:cNvPr name="Freeform 10" id="10"/>
            <p:cNvSpPr/>
            <p:nvPr/>
          </p:nvSpPr>
          <p:spPr>
            <a:xfrm flipH="false" flipV="false" rot="0">
              <a:off x="0" y="0"/>
              <a:ext cx="1159655" cy="2438400"/>
            </a:xfrm>
            <a:custGeom>
              <a:avLst/>
              <a:gdLst/>
              <a:ahLst/>
              <a:cxnLst/>
              <a:rect r="r" b="b" t="t" l="l"/>
              <a:pathLst>
                <a:path h="2438400" w="1159655">
                  <a:moveTo>
                    <a:pt x="0" y="0"/>
                  </a:moveTo>
                  <a:lnTo>
                    <a:pt x="1159655" y="0"/>
                  </a:lnTo>
                  <a:lnTo>
                    <a:pt x="1159655" y="2438400"/>
                  </a:lnTo>
                  <a:lnTo>
                    <a:pt x="0" y="2438400"/>
                  </a:lnTo>
                  <a:close/>
                </a:path>
              </a:pathLst>
            </a:custGeom>
            <a:solidFill>
              <a:srgbClr val="000000">
                <a:alpha val="0"/>
              </a:srgbClr>
            </a:solidFill>
            <a:ln w="38100" cap="sq">
              <a:solidFill>
                <a:srgbClr val="000000"/>
              </a:solidFill>
              <a:prstDash val="solid"/>
              <a:miter/>
            </a:ln>
          </p:spPr>
        </p:sp>
        <p:sp>
          <p:nvSpPr>
            <p:cNvPr name="TextBox 11" id="11"/>
            <p:cNvSpPr txBox="true"/>
            <p:nvPr/>
          </p:nvSpPr>
          <p:spPr>
            <a:xfrm>
              <a:off x="0" y="-38100"/>
              <a:ext cx="1159655" cy="2476500"/>
            </a:xfrm>
            <a:prstGeom prst="rect">
              <a:avLst/>
            </a:prstGeom>
          </p:spPr>
          <p:txBody>
            <a:bodyPr anchor="ctr" rtlCol="false" tIns="50800" lIns="50800" bIns="50800" rIns="50800"/>
            <a:lstStyle/>
            <a:p>
              <a:pPr algn="just" marL="0" indent="0" lvl="1">
                <a:lnSpc>
                  <a:spcPts val="2218"/>
                </a:lnSpc>
                <a:spcBef>
                  <a:spcPct val="0"/>
                </a:spcBef>
              </a:pPr>
            </a:p>
          </p:txBody>
        </p:sp>
      </p:grpSp>
      <p:sp>
        <p:nvSpPr>
          <p:cNvPr name="TextBox 12" id="12"/>
          <p:cNvSpPr txBox="true"/>
          <p:nvPr/>
        </p:nvSpPr>
        <p:spPr>
          <a:xfrm rot="0">
            <a:off x="3663370" y="1104505"/>
            <a:ext cx="4249103" cy="8799590"/>
          </a:xfrm>
          <a:prstGeom prst="rect">
            <a:avLst/>
          </a:prstGeom>
        </p:spPr>
        <p:txBody>
          <a:bodyPr anchor="t" rtlCol="false" tIns="0" lIns="0" bIns="0" rIns="0">
            <a:spAutoFit/>
          </a:bodyPr>
          <a:lstStyle/>
          <a:p>
            <a:pPr algn="just">
              <a:lnSpc>
                <a:spcPts val="1658"/>
              </a:lnSpc>
            </a:pPr>
            <a:r>
              <a:rPr lang="en-US" sz="1184">
                <a:solidFill>
                  <a:srgbClr val="0E2C4B"/>
                </a:solidFill>
                <a:latin typeface="Muli"/>
              </a:rPr>
              <a:t>Function kasir(Barang *head) {</a:t>
            </a:r>
          </a:p>
          <a:p>
            <a:pPr algn="just">
              <a:lnSpc>
                <a:spcPts val="1658"/>
              </a:lnSpc>
            </a:pPr>
            <a:r>
              <a:rPr lang="en-US" sz="1184">
                <a:solidFill>
                  <a:srgbClr val="0E2C4B"/>
                </a:solidFill>
                <a:latin typeface="Muli"/>
              </a:rPr>
              <a:t>    Initialize totalHarga and headPembelian</a:t>
            </a:r>
          </a:p>
          <a:p>
            <a:pPr algn="just">
              <a:lnSpc>
                <a:spcPts val="1658"/>
              </a:lnSpc>
            </a:pPr>
            <a:r>
              <a:rPr lang="en-US" sz="1184">
                <a:solidFill>
                  <a:srgbClr val="0E2C4B"/>
                </a:solidFill>
                <a:latin typeface="Muli"/>
              </a:rPr>
              <a:t>    Do {</a:t>
            </a:r>
          </a:p>
          <a:p>
            <a:pPr algn="just">
              <a:lnSpc>
                <a:spcPts val="1658"/>
              </a:lnSpc>
            </a:pPr>
            <a:r>
              <a:rPr lang="en-US" sz="1184">
                <a:solidFill>
                  <a:srgbClr val="0E2C4B"/>
                </a:solidFill>
                <a:latin typeface="Muli"/>
              </a:rPr>
              <a:t>        Read kode from user</a:t>
            </a:r>
          </a:p>
          <a:p>
            <a:pPr algn="just">
              <a:lnSpc>
                <a:spcPts val="1658"/>
              </a:lnSpc>
            </a:pPr>
            <a:r>
              <a:rPr lang="en-US" sz="1184">
                <a:solidFill>
                  <a:srgbClr val="0E2C4B"/>
                </a:solidFill>
                <a:latin typeface="Muli"/>
              </a:rPr>
              <a:t>        Search for barang in linked list</a:t>
            </a:r>
          </a:p>
          <a:p>
            <a:pPr algn="just">
              <a:lnSpc>
                <a:spcPts val="1658"/>
              </a:lnSpc>
            </a:pPr>
            <a:r>
              <a:rPr lang="en-US" sz="1184">
                <a:solidFill>
                  <a:srgbClr val="0E2C4B"/>
                </a:solidFill>
                <a:latin typeface="Muli"/>
              </a:rPr>
              <a:t>        If found {</a:t>
            </a:r>
          </a:p>
          <a:p>
            <a:pPr algn="just">
              <a:lnSpc>
                <a:spcPts val="1658"/>
              </a:lnSpc>
            </a:pPr>
            <a:r>
              <a:rPr lang="en-US" sz="1184">
                <a:solidFill>
                  <a:srgbClr val="0E2C4B"/>
                </a:solidFill>
                <a:latin typeface="Muli"/>
              </a:rPr>
              <a:t>            Read jumlah from user</a:t>
            </a:r>
          </a:p>
          <a:p>
            <a:pPr algn="just">
              <a:lnSpc>
                <a:spcPts val="1658"/>
              </a:lnSpc>
            </a:pPr>
            <a:r>
              <a:rPr lang="en-US" sz="1184">
                <a:solidFill>
                  <a:srgbClr val="0E2C4B"/>
                </a:solidFill>
                <a:latin typeface="Muli"/>
              </a:rPr>
              <a:t>            Update totalHarga</a:t>
            </a:r>
          </a:p>
          <a:p>
            <a:pPr algn="just">
              <a:lnSpc>
                <a:spcPts val="1658"/>
              </a:lnSpc>
            </a:pPr>
            <a:r>
              <a:rPr lang="en-US" sz="1184">
                <a:solidFill>
                  <a:srgbClr val="0E2C4B"/>
                </a:solidFill>
                <a:latin typeface="Muli"/>
              </a:rPr>
              <a:t>            Update barang's stok</a:t>
            </a:r>
          </a:p>
          <a:p>
            <a:pPr algn="just">
              <a:lnSpc>
                <a:spcPts val="1658"/>
              </a:lnSpc>
            </a:pPr>
            <a:r>
              <a:rPr lang="en-US" sz="1184">
                <a:solidFill>
                  <a:srgbClr val="0E2C4B"/>
                </a:solidFill>
                <a:latin typeface="Muli"/>
              </a:rPr>
              <a:t>            Call simpanTransaksi</a:t>
            </a:r>
          </a:p>
          <a:p>
            <a:pPr algn="just">
              <a:lnSpc>
                <a:spcPts val="1658"/>
              </a:lnSpc>
            </a:pPr>
            <a:r>
              <a:rPr lang="en-US" sz="1184">
                <a:solidFill>
                  <a:srgbClr val="0E2C4B"/>
                </a:solidFill>
                <a:latin typeface="Muli"/>
              </a:rPr>
              <a:t>            Call tambahPembelian</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Print "Tambah barang lain? (y/n)"</a:t>
            </a:r>
          </a:p>
          <a:p>
            <a:pPr algn="just">
              <a:lnSpc>
                <a:spcPts val="1658"/>
              </a:lnSpc>
            </a:pPr>
            <a:r>
              <a:rPr lang="en-US" sz="1184">
                <a:solidFill>
                  <a:srgbClr val="0E2C4B"/>
                </a:solidFill>
                <a:latin typeface="Muli"/>
              </a:rPr>
              <a:t>        Read lagi from user</a:t>
            </a:r>
          </a:p>
          <a:p>
            <a:pPr algn="just">
              <a:lnSpc>
                <a:spcPts val="1658"/>
              </a:lnSpc>
            </a:pPr>
            <a:r>
              <a:rPr lang="en-US" sz="1184">
                <a:solidFill>
                  <a:srgbClr val="0E2C4B"/>
                </a:solidFill>
                <a:latin typeface="Muli"/>
              </a:rPr>
              <a:t>    } While lagi is 'y'</a:t>
            </a:r>
          </a:p>
          <a:p>
            <a:pPr algn="just">
              <a:lnSpc>
                <a:spcPts val="1658"/>
              </a:lnSpc>
            </a:pPr>
            <a:r>
              <a:rPr lang="en-US" sz="1184">
                <a:solidFill>
                  <a:srgbClr val="0E2C4B"/>
                </a:solidFill>
                <a:latin typeface="Muli"/>
              </a:rPr>
              <a:t>    Print totalHarga</a:t>
            </a:r>
          </a:p>
          <a:p>
            <a:pPr algn="just">
              <a:lnSpc>
                <a:spcPts val="1658"/>
              </a:lnSpc>
            </a:pPr>
            <a:r>
              <a:rPr lang="en-US" sz="1184">
                <a:solidFill>
                  <a:srgbClr val="0E2C4B"/>
                </a:solidFill>
                <a:latin typeface="Muli"/>
              </a:rPr>
              <a:t>    Call cetakNotaPembelian</a:t>
            </a:r>
          </a:p>
          <a:p>
            <a:pPr algn="just">
              <a:lnSpc>
                <a:spcPts val="1658"/>
              </a:lnSpc>
            </a:pPr>
            <a:r>
              <a:rPr lang="en-US" sz="1184">
                <a:solidFill>
                  <a:srgbClr val="0E2C4B"/>
                </a:solidFill>
                <a:latin typeface="Muli"/>
              </a:rPr>
              <a:t>    Call simpanDataBarang</a:t>
            </a:r>
          </a:p>
          <a:p>
            <a:pPr algn="just">
              <a:lnSpc>
                <a:spcPts val="1658"/>
              </a:lnSpc>
            </a:pPr>
            <a:r>
              <a:rPr lang="en-US" sz="1184">
                <a:solidFill>
                  <a:srgbClr val="0E2C4B"/>
                </a:solidFill>
                <a:latin typeface="Muli"/>
              </a:rPr>
              <a:t>}</a:t>
            </a:r>
          </a:p>
          <a:p>
            <a:pPr algn="just">
              <a:lnSpc>
                <a:spcPts val="1658"/>
              </a:lnSpc>
            </a:pPr>
            <a:r>
              <a:rPr lang="en-US" sz="1184">
                <a:solidFill>
                  <a:srgbClr val="0E2C4B"/>
                </a:solidFill>
                <a:latin typeface="Muli"/>
              </a:rPr>
              <a:t>Function lihatNota() {</a:t>
            </a:r>
          </a:p>
          <a:p>
            <a:pPr algn="just">
              <a:lnSpc>
                <a:spcPts val="1658"/>
              </a:lnSpc>
            </a:pPr>
            <a:r>
              <a:rPr lang="en-US" sz="1184">
                <a:solidFill>
                  <a:srgbClr val="0E2C4B"/>
                </a:solidFill>
                <a:latin typeface="Muli"/>
              </a:rPr>
              <a:t>    Open file "nota.txt" for reading</a:t>
            </a:r>
          </a:p>
          <a:p>
            <a:pPr algn="just">
              <a:lnSpc>
                <a:spcPts val="1658"/>
              </a:lnSpc>
            </a:pPr>
            <a:r>
              <a:rPr lang="en-US" sz="1184">
                <a:solidFill>
                  <a:srgbClr val="0E2C4B"/>
                </a:solidFill>
                <a:latin typeface="Muli"/>
              </a:rPr>
              <a:t>    While reading line from file {</a:t>
            </a:r>
          </a:p>
          <a:p>
            <a:pPr algn="just">
              <a:lnSpc>
                <a:spcPts val="1658"/>
              </a:lnSpc>
            </a:pPr>
            <a:r>
              <a:rPr lang="en-US" sz="1184">
                <a:solidFill>
                  <a:srgbClr val="0E2C4B"/>
                </a:solidFill>
                <a:latin typeface="Muli"/>
              </a:rPr>
              <a:t>        Print line</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Close file</a:t>
            </a:r>
          </a:p>
          <a:p>
            <a:pPr algn="just">
              <a:lnSpc>
                <a:spcPts val="1658"/>
              </a:lnSpc>
            </a:pPr>
            <a:r>
              <a:rPr lang="en-US" sz="1184">
                <a:solidFill>
                  <a:srgbClr val="0E2C4B"/>
                </a:solidFill>
                <a:latin typeface="Muli"/>
              </a:rPr>
              <a:t>}</a:t>
            </a:r>
          </a:p>
          <a:p>
            <a:pPr algn="just">
              <a:lnSpc>
                <a:spcPts val="1658"/>
              </a:lnSpc>
            </a:pPr>
            <a:r>
              <a:rPr lang="en-US" sz="1184">
                <a:solidFill>
                  <a:srgbClr val="0E2C4B"/>
                </a:solidFill>
                <a:latin typeface="Muli"/>
              </a:rPr>
              <a:t>Function freeLinkedList(Barang *head) {</a:t>
            </a:r>
          </a:p>
          <a:p>
            <a:pPr algn="just">
              <a:lnSpc>
                <a:spcPts val="1658"/>
              </a:lnSpc>
            </a:pPr>
            <a:r>
              <a:rPr lang="en-US" sz="1184">
                <a:solidFill>
                  <a:srgbClr val="0E2C4B"/>
                </a:solidFill>
                <a:latin typeface="Muli"/>
              </a:rPr>
              <a:t>    While head is not null {</a:t>
            </a:r>
          </a:p>
          <a:p>
            <a:pPr algn="just">
              <a:lnSpc>
                <a:spcPts val="1658"/>
              </a:lnSpc>
            </a:pPr>
            <a:r>
              <a:rPr lang="en-US" sz="1184">
                <a:solidFill>
                  <a:srgbClr val="0E2C4B"/>
                </a:solidFill>
                <a:latin typeface="Muli"/>
              </a:rPr>
              <a:t>        Save next node</a:t>
            </a:r>
          </a:p>
          <a:p>
            <a:pPr algn="just">
              <a:lnSpc>
                <a:spcPts val="1658"/>
              </a:lnSpc>
            </a:pPr>
            <a:r>
              <a:rPr lang="en-US" sz="1184">
                <a:solidFill>
                  <a:srgbClr val="0E2C4B"/>
                </a:solidFill>
                <a:latin typeface="Muli"/>
              </a:rPr>
              <a:t>        Free current node</a:t>
            </a:r>
          </a:p>
          <a:p>
            <a:pPr algn="just">
              <a:lnSpc>
                <a:spcPts val="1658"/>
              </a:lnSpc>
            </a:pPr>
            <a:r>
              <a:rPr lang="en-US" sz="1184">
                <a:solidFill>
                  <a:srgbClr val="0E2C4B"/>
                </a:solidFill>
                <a:latin typeface="Muli"/>
              </a:rPr>
              <a:t>        Move to next node</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a:t>
            </a:r>
          </a:p>
          <a:p>
            <a:pPr algn="just">
              <a:lnSpc>
                <a:spcPts val="1658"/>
              </a:lnSpc>
            </a:pPr>
            <a:r>
              <a:rPr lang="en-US" sz="1184">
                <a:solidFill>
                  <a:srgbClr val="0E2C4B"/>
                </a:solidFill>
                <a:latin typeface="Muli"/>
              </a:rPr>
              <a:t>Function freeLinkedListPembelian(Pembelian *head) {</a:t>
            </a:r>
          </a:p>
          <a:p>
            <a:pPr algn="just">
              <a:lnSpc>
                <a:spcPts val="1658"/>
              </a:lnSpc>
            </a:pPr>
            <a:r>
              <a:rPr lang="en-US" sz="1184">
                <a:solidFill>
                  <a:srgbClr val="0E2C4B"/>
                </a:solidFill>
                <a:latin typeface="Muli"/>
              </a:rPr>
              <a:t>    While head is not null {</a:t>
            </a:r>
          </a:p>
          <a:p>
            <a:pPr algn="just">
              <a:lnSpc>
                <a:spcPts val="1658"/>
              </a:lnSpc>
            </a:pPr>
            <a:r>
              <a:rPr lang="en-US" sz="1184">
                <a:solidFill>
                  <a:srgbClr val="0E2C4B"/>
                </a:solidFill>
                <a:latin typeface="Muli"/>
              </a:rPr>
              <a:t>        Save next node</a:t>
            </a:r>
          </a:p>
          <a:p>
            <a:pPr algn="just">
              <a:lnSpc>
                <a:spcPts val="1658"/>
              </a:lnSpc>
            </a:pPr>
            <a:r>
              <a:rPr lang="en-US" sz="1184">
                <a:solidFill>
                  <a:srgbClr val="0E2C4B"/>
                </a:solidFill>
                <a:latin typeface="Muli"/>
              </a:rPr>
              <a:t>        Free current node</a:t>
            </a:r>
          </a:p>
          <a:p>
            <a:pPr algn="just">
              <a:lnSpc>
                <a:spcPts val="1658"/>
              </a:lnSpc>
            </a:pPr>
            <a:r>
              <a:rPr lang="en-US" sz="1184">
                <a:solidFill>
                  <a:srgbClr val="0E2C4B"/>
                </a:solidFill>
                <a:latin typeface="Muli"/>
              </a:rPr>
              <a:t>        Move to next node</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a:t>
            </a:r>
          </a:p>
          <a:p>
            <a:pPr algn="just">
              <a:lnSpc>
                <a:spcPts val="1658"/>
              </a:lnSpc>
            </a:pPr>
          </a:p>
          <a:p>
            <a:pPr algn="just">
              <a:lnSpc>
                <a:spcPts val="1658"/>
              </a:lnSpc>
            </a:pPr>
          </a:p>
        </p:txBody>
      </p:sp>
      <p:grpSp>
        <p:nvGrpSpPr>
          <p:cNvPr name="Group 13" id="13"/>
          <p:cNvGrpSpPr/>
          <p:nvPr/>
        </p:nvGrpSpPr>
        <p:grpSpPr>
          <a:xfrm rot="0">
            <a:off x="8258309" y="1028700"/>
            <a:ext cx="4281144" cy="9258300"/>
            <a:chOff x="0" y="0"/>
            <a:chExt cx="1127544" cy="2438400"/>
          </a:xfrm>
        </p:grpSpPr>
        <p:sp>
          <p:nvSpPr>
            <p:cNvPr name="Freeform 14" id="14"/>
            <p:cNvSpPr/>
            <p:nvPr/>
          </p:nvSpPr>
          <p:spPr>
            <a:xfrm flipH="false" flipV="false" rot="0">
              <a:off x="0" y="0"/>
              <a:ext cx="1127544" cy="2438400"/>
            </a:xfrm>
            <a:custGeom>
              <a:avLst/>
              <a:gdLst/>
              <a:ahLst/>
              <a:cxnLst/>
              <a:rect r="r" b="b" t="t" l="l"/>
              <a:pathLst>
                <a:path h="2438400" w="1127544">
                  <a:moveTo>
                    <a:pt x="0" y="0"/>
                  </a:moveTo>
                  <a:lnTo>
                    <a:pt x="1127544" y="0"/>
                  </a:lnTo>
                  <a:lnTo>
                    <a:pt x="1127544" y="2438400"/>
                  </a:lnTo>
                  <a:lnTo>
                    <a:pt x="0" y="2438400"/>
                  </a:lnTo>
                  <a:close/>
                </a:path>
              </a:pathLst>
            </a:custGeom>
            <a:solidFill>
              <a:srgbClr val="000000">
                <a:alpha val="0"/>
              </a:srgbClr>
            </a:solidFill>
            <a:ln w="38100" cap="sq">
              <a:solidFill>
                <a:srgbClr val="000000"/>
              </a:solidFill>
              <a:prstDash val="solid"/>
              <a:miter/>
            </a:ln>
          </p:spPr>
        </p:sp>
        <p:sp>
          <p:nvSpPr>
            <p:cNvPr name="TextBox 15" id="15"/>
            <p:cNvSpPr txBox="true"/>
            <p:nvPr/>
          </p:nvSpPr>
          <p:spPr>
            <a:xfrm>
              <a:off x="0" y="-38100"/>
              <a:ext cx="1127544" cy="2476500"/>
            </a:xfrm>
            <a:prstGeom prst="rect">
              <a:avLst/>
            </a:prstGeom>
          </p:spPr>
          <p:txBody>
            <a:bodyPr anchor="ctr" rtlCol="false" tIns="50800" lIns="50800" bIns="50800" rIns="50800"/>
            <a:lstStyle/>
            <a:p>
              <a:pPr algn="just" marL="0" indent="0" lvl="1">
                <a:lnSpc>
                  <a:spcPts val="2218"/>
                </a:lnSpc>
                <a:spcBef>
                  <a:spcPct val="0"/>
                </a:spcBef>
              </a:pPr>
            </a:p>
          </p:txBody>
        </p:sp>
      </p:grpSp>
      <p:grpSp>
        <p:nvGrpSpPr>
          <p:cNvPr name="Group 16" id="16"/>
          <p:cNvGrpSpPr/>
          <p:nvPr/>
        </p:nvGrpSpPr>
        <p:grpSpPr>
          <a:xfrm rot="0">
            <a:off x="12682328" y="1028700"/>
            <a:ext cx="4403066" cy="9258300"/>
            <a:chOff x="0" y="0"/>
            <a:chExt cx="1159655" cy="2438400"/>
          </a:xfrm>
        </p:grpSpPr>
        <p:sp>
          <p:nvSpPr>
            <p:cNvPr name="Freeform 17" id="17"/>
            <p:cNvSpPr/>
            <p:nvPr/>
          </p:nvSpPr>
          <p:spPr>
            <a:xfrm flipH="false" flipV="false" rot="0">
              <a:off x="0" y="0"/>
              <a:ext cx="1159655" cy="2438400"/>
            </a:xfrm>
            <a:custGeom>
              <a:avLst/>
              <a:gdLst/>
              <a:ahLst/>
              <a:cxnLst/>
              <a:rect r="r" b="b" t="t" l="l"/>
              <a:pathLst>
                <a:path h="2438400" w="1159655">
                  <a:moveTo>
                    <a:pt x="0" y="0"/>
                  </a:moveTo>
                  <a:lnTo>
                    <a:pt x="1159655" y="0"/>
                  </a:lnTo>
                  <a:lnTo>
                    <a:pt x="1159655" y="2438400"/>
                  </a:lnTo>
                  <a:lnTo>
                    <a:pt x="0" y="2438400"/>
                  </a:lnTo>
                  <a:close/>
                </a:path>
              </a:pathLst>
            </a:custGeom>
            <a:solidFill>
              <a:srgbClr val="000000">
                <a:alpha val="0"/>
              </a:srgbClr>
            </a:solidFill>
            <a:ln w="38100" cap="sq">
              <a:solidFill>
                <a:srgbClr val="000000"/>
              </a:solidFill>
              <a:prstDash val="solid"/>
              <a:miter/>
            </a:ln>
          </p:spPr>
        </p:sp>
        <p:sp>
          <p:nvSpPr>
            <p:cNvPr name="TextBox 18" id="18"/>
            <p:cNvSpPr txBox="true"/>
            <p:nvPr/>
          </p:nvSpPr>
          <p:spPr>
            <a:xfrm>
              <a:off x="0" y="-38100"/>
              <a:ext cx="1159655" cy="2476500"/>
            </a:xfrm>
            <a:prstGeom prst="rect">
              <a:avLst/>
            </a:prstGeom>
          </p:spPr>
          <p:txBody>
            <a:bodyPr anchor="ctr" rtlCol="false" tIns="50800" lIns="50800" bIns="50800" rIns="50800"/>
            <a:lstStyle/>
            <a:p>
              <a:pPr algn="just" marL="0" indent="0" lvl="1">
                <a:lnSpc>
                  <a:spcPts val="2218"/>
                </a:lnSpc>
                <a:spcBef>
                  <a:spcPct val="0"/>
                </a:spcBef>
              </a:pPr>
            </a:p>
          </p:txBody>
        </p:sp>
      </p:grpSp>
      <p:sp>
        <p:nvSpPr>
          <p:cNvPr name="TextBox 19" id="19"/>
          <p:cNvSpPr txBox="true"/>
          <p:nvPr/>
        </p:nvSpPr>
        <p:spPr>
          <a:xfrm rot="0">
            <a:off x="8360391" y="1104505"/>
            <a:ext cx="4076980" cy="7123190"/>
          </a:xfrm>
          <a:prstGeom prst="rect">
            <a:avLst/>
          </a:prstGeom>
        </p:spPr>
        <p:txBody>
          <a:bodyPr anchor="t" rtlCol="false" tIns="0" lIns="0" bIns="0" rIns="0">
            <a:spAutoFit/>
          </a:bodyPr>
          <a:lstStyle/>
          <a:p>
            <a:pPr algn="just">
              <a:lnSpc>
                <a:spcPts val="1658"/>
              </a:lnSpc>
            </a:pPr>
            <a:r>
              <a:rPr lang="en-US" sz="1184">
                <a:solidFill>
                  <a:srgbClr val="0E2C4B"/>
                </a:solidFill>
                <a:latin typeface="Muli"/>
              </a:rPr>
              <a:t>Function readAkun(Akun *akun, Integer *jumlah_akun) {</a:t>
            </a:r>
          </a:p>
          <a:p>
            <a:pPr algn="just">
              <a:lnSpc>
                <a:spcPts val="1658"/>
              </a:lnSpc>
            </a:pPr>
            <a:r>
              <a:rPr lang="en-US" sz="1184">
                <a:solidFill>
                  <a:srgbClr val="0E2C4B"/>
                </a:solidFill>
                <a:latin typeface="Muli"/>
              </a:rPr>
              <a:t>    Open file "akun.txt" for reading</a:t>
            </a:r>
          </a:p>
          <a:p>
            <a:pPr algn="just">
              <a:lnSpc>
                <a:spcPts val="1658"/>
              </a:lnSpc>
            </a:pPr>
            <a:r>
              <a:rPr lang="en-US" sz="1184">
                <a:solidFill>
                  <a:srgbClr val="0E2C4B"/>
                </a:solidFill>
                <a:latin typeface="Muli"/>
              </a:rPr>
              <a:t>    While reading username, password, isAdmin from file {</a:t>
            </a:r>
          </a:p>
          <a:p>
            <a:pPr algn="just">
              <a:lnSpc>
                <a:spcPts val="1658"/>
              </a:lnSpc>
            </a:pPr>
            <a:r>
              <a:rPr lang="en-US" sz="1184">
                <a:solidFill>
                  <a:srgbClr val="0E2C4B"/>
                </a:solidFill>
                <a:latin typeface="Muli"/>
              </a:rPr>
              <a:t>        Save to akun array</a:t>
            </a:r>
          </a:p>
          <a:p>
            <a:pPr algn="just">
              <a:lnSpc>
                <a:spcPts val="1658"/>
              </a:lnSpc>
            </a:pPr>
            <a:r>
              <a:rPr lang="en-US" sz="1184">
                <a:solidFill>
                  <a:srgbClr val="0E2C4B"/>
                </a:solidFill>
                <a:latin typeface="Muli"/>
              </a:rPr>
              <a:t>        Increment jumlah_akun</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Close file</a:t>
            </a:r>
          </a:p>
          <a:p>
            <a:pPr algn="just">
              <a:lnSpc>
                <a:spcPts val="1658"/>
              </a:lnSpc>
            </a:pPr>
            <a:r>
              <a:rPr lang="en-US" sz="1184">
                <a:solidFill>
                  <a:srgbClr val="0E2C4B"/>
                </a:solidFill>
                <a:latin typeface="Muli"/>
              </a:rPr>
              <a:t>}</a:t>
            </a:r>
          </a:p>
          <a:p>
            <a:pPr algn="just">
              <a:lnSpc>
                <a:spcPts val="1658"/>
              </a:lnSpc>
            </a:pPr>
            <a:r>
              <a:rPr lang="en-US" sz="1184">
                <a:solidFill>
                  <a:srgbClr val="0E2C4B"/>
                </a:solidFill>
                <a:latin typeface="Muli"/>
              </a:rPr>
              <a:t>Function registerAkun() {</a:t>
            </a:r>
          </a:p>
          <a:p>
            <a:pPr algn="just">
              <a:lnSpc>
                <a:spcPts val="1658"/>
              </a:lnSpc>
            </a:pPr>
            <a:r>
              <a:rPr lang="en-US" sz="1184">
                <a:solidFill>
                  <a:srgbClr val="0E2C4B"/>
                </a:solidFill>
                <a:latin typeface="Muli"/>
              </a:rPr>
              <a:t>    Open file "akun.txt" for appending</a:t>
            </a:r>
          </a:p>
          <a:p>
            <a:pPr algn="just">
              <a:lnSpc>
                <a:spcPts val="1658"/>
              </a:lnSpc>
            </a:pPr>
            <a:r>
              <a:rPr lang="en-US" sz="1184">
                <a:solidFill>
                  <a:srgbClr val="0E2C4B"/>
                </a:solidFill>
                <a:latin typeface="Muli"/>
              </a:rPr>
              <a:t>    Read username, password, isAdmin from user</a:t>
            </a:r>
          </a:p>
          <a:p>
            <a:pPr algn="just">
              <a:lnSpc>
                <a:spcPts val="1658"/>
              </a:lnSpc>
            </a:pPr>
            <a:r>
              <a:rPr lang="en-US" sz="1184">
                <a:solidFill>
                  <a:srgbClr val="0E2C4B"/>
                </a:solidFill>
                <a:latin typeface="Muli"/>
              </a:rPr>
              <a:t>    Write username, password, isAdmin to file</a:t>
            </a:r>
          </a:p>
          <a:p>
            <a:pPr algn="just">
              <a:lnSpc>
                <a:spcPts val="1658"/>
              </a:lnSpc>
            </a:pPr>
            <a:r>
              <a:rPr lang="en-US" sz="1184">
                <a:solidFill>
                  <a:srgbClr val="0E2C4B"/>
                </a:solidFill>
                <a:latin typeface="Muli"/>
              </a:rPr>
              <a:t>    Close file</a:t>
            </a:r>
          </a:p>
          <a:p>
            <a:pPr algn="just">
              <a:lnSpc>
                <a:spcPts val="1658"/>
              </a:lnSpc>
            </a:pPr>
            <a:r>
              <a:rPr lang="en-US" sz="1184">
                <a:solidFill>
                  <a:srgbClr val="0E2C4B"/>
                </a:solidFill>
                <a:latin typeface="Muli"/>
              </a:rPr>
              <a:t>    Print "Akun berhasil didaftarkan"</a:t>
            </a:r>
          </a:p>
          <a:p>
            <a:pPr algn="just">
              <a:lnSpc>
                <a:spcPts val="1658"/>
              </a:lnSpc>
            </a:pPr>
            <a:r>
              <a:rPr lang="en-US" sz="1184">
                <a:solidFill>
                  <a:srgbClr val="0E2C4B"/>
                </a:solidFill>
                <a:latin typeface="Muli"/>
              </a:rPr>
              <a:t>}</a:t>
            </a:r>
          </a:p>
          <a:p>
            <a:pPr algn="just">
              <a:lnSpc>
                <a:spcPts val="1658"/>
              </a:lnSpc>
            </a:pPr>
            <a:r>
              <a:rPr lang="en-US" sz="1184">
                <a:solidFill>
                  <a:srgbClr val="0E2C4B"/>
                </a:solidFill>
                <a:latin typeface="Muli"/>
              </a:rPr>
              <a:t>Function login(Akun *akun, Integer jumlah_akun, Integer *isAdmin) {</a:t>
            </a:r>
          </a:p>
          <a:p>
            <a:pPr algn="just">
              <a:lnSpc>
                <a:spcPts val="1658"/>
              </a:lnSpc>
            </a:pPr>
            <a:r>
              <a:rPr lang="en-US" sz="1184">
                <a:solidFill>
                  <a:srgbClr val="0E2C4B"/>
                </a:solidFill>
                <a:latin typeface="Muli"/>
              </a:rPr>
              <a:t>    Read username, password from user</a:t>
            </a:r>
          </a:p>
          <a:p>
            <a:pPr algn="just">
              <a:lnSpc>
                <a:spcPts val="1658"/>
              </a:lnSpc>
            </a:pPr>
            <a:r>
              <a:rPr lang="en-US" sz="1184">
                <a:solidFill>
                  <a:srgbClr val="0E2C4B"/>
                </a:solidFill>
                <a:latin typeface="Muli"/>
              </a:rPr>
              <a:t>    For i from 0 to jumlah_akun - 1 {</a:t>
            </a:r>
          </a:p>
          <a:p>
            <a:pPr algn="just">
              <a:lnSpc>
                <a:spcPts val="1658"/>
              </a:lnSpc>
            </a:pPr>
            <a:r>
              <a:rPr lang="en-US" sz="1184">
                <a:solidFill>
                  <a:srgbClr val="0E2C4B"/>
                </a:solidFill>
                <a:latin typeface="Muli"/>
              </a:rPr>
              <a:t>        If username and password match {</a:t>
            </a:r>
          </a:p>
          <a:p>
            <a:pPr algn="just">
              <a:lnSpc>
                <a:spcPts val="1658"/>
              </a:lnSpc>
            </a:pPr>
            <a:r>
              <a:rPr lang="en-US" sz="1184">
                <a:solidFill>
                  <a:srgbClr val="0E2C4B"/>
                </a:solidFill>
                <a:latin typeface="Muli"/>
              </a:rPr>
              <a:t>            Set isAdmin</a:t>
            </a:r>
          </a:p>
          <a:p>
            <a:pPr algn="just">
              <a:lnSpc>
                <a:spcPts val="1658"/>
              </a:lnSpc>
            </a:pPr>
            <a:r>
              <a:rPr lang="en-US" sz="1184">
                <a:solidFill>
                  <a:srgbClr val="0E2C4B"/>
                </a:solidFill>
                <a:latin typeface="Muli"/>
              </a:rPr>
              <a:t>            Return 1</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Return 0</a:t>
            </a:r>
          </a:p>
          <a:p>
            <a:pPr algn="just">
              <a:lnSpc>
                <a:spcPts val="1658"/>
              </a:lnSpc>
            </a:pPr>
            <a:r>
              <a:rPr lang="en-US" sz="1184">
                <a:solidFill>
                  <a:srgbClr val="0E2C4B"/>
                </a:solidFill>
                <a:latin typeface="Muli"/>
              </a:rPr>
              <a:t>}</a:t>
            </a:r>
          </a:p>
          <a:p>
            <a:pPr algn="just">
              <a:lnSpc>
                <a:spcPts val="1658"/>
              </a:lnSpc>
            </a:pPr>
            <a:r>
              <a:rPr lang="en-US" sz="1184">
                <a:solidFill>
                  <a:srgbClr val="0E2C4B"/>
                </a:solidFill>
                <a:latin typeface="Muli"/>
              </a:rPr>
              <a:t>Function menuAdmin(Barang **head, Integer jumlah_barang) {</a:t>
            </a:r>
          </a:p>
          <a:p>
            <a:pPr algn="just">
              <a:lnSpc>
                <a:spcPts val="1658"/>
              </a:lnSpc>
            </a:pPr>
            <a:r>
              <a:rPr lang="en-US" sz="1184">
                <a:solidFill>
                  <a:srgbClr val="0E2C4B"/>
                </a:solidFill>
                <a:latin typeface="Muli"/>
              </a:rPr>
              <a:t>    Integer pilihan, search</a:t>
            </a:r>
          </a:p>
          <a:p>
            <a:pPr algn="just">
              <a:lnSpc>
                <a:spcPts val="1658"/>
              </a:lnSpc>
            </a:pPr>
            <a:r>
              <a:rPr lang="en-US" sz="1184">
                <a:solidFill>
                  <a:srgbClr val="0E2C4B"/>
                </a:solidFill>
                <a:latin typeface="Muli"/>
              </a:rPr>
              <a:t>    Do {</a:t>
            </a:r>
          </a:p>
          <a:p>
            <a:pPr algn="just">
              <a:lnSpc>
                <a:spcPts val="1658"/>
              </a:lnSpc>
            </a:pPr>
            <a:r>
              <a:rPr lang="en-US" sz="1184">
                <a:solidFill>
                  <a:srgbClr val="0E2C4B"/>
                </a:solidFill>
                <a:latin typeface="Muli"/>
              </a:rPr>
              <a:t>        Print "==== MENU ADMIN ==="</a:t>
            </a:r>
          </a:p>
          <a:p>
            <a:pPr algn="just">
              <a:lnSpc>
                <a:spcPts val="1658"/>
              </a:lnSpc>
            </a:pPr>
            <a:r>
              <a:rPr lang="en-US" sz="1184">
                <a:solidFill>
                  <a:srgbClr val="0E2C4B"/>
                </a:solidFill>
                <a:latin typeface="Muli"/>
              </a:rPr>
              <a:t>        Print "1. Input Data\n2. Lihat Database\n3. Kasir\n4. History Nota\n5. Keluar"</a:t>
            </a:r>
          </a:p>
          <a:p>
            <a:pPr algn="just">
              <a:lnSpc>
                <a:spcPts val="1658"/>
              </a:lnSpc>
            </a:pPr>
            <a:r>
              <a:rPr lang="en-US" sz="1184">
                <a:solidFill>
                  <a:srgbClr val="0E2C4B"/>
                </a:solidFill>
                <a:latin typeface="Muli"/>
              </a:rPr>
              <a:t>      </a:t>
            </a:r>
          </a:p>
        </p:txBody>
      </p:sp>
      <p:sp>
        <p:nvSpPr>
          <p:cNvPr name="TextBox 20" id="20"/>
          <p:cNvSpPr txBox="true"/>
          <p:nvPr/>
        </p:nvSpPr>
        <p:spPr>
          <a:xfrm rot="0">
            <a:off x="12806153" y="1209675"/>
            <a:ext cx="4076980" cy="6704090"/>
          </a:xfrm>
          <a:prstGeom prst="rect">
            <a:avLst/>
          </a:prstGeom>
        </p:spPr>
        <p:txBody>
          <a:bodyPr anchor="t" rtlCol="false" tIns="0" lIns="0" bIns="0" rIns="0">
            <a:spAutoFit/>
          </a:bodyPr>
          <a:lstStyle/>
          <a:p>
            <a:pPr algn="just">
              <a:lnSpc>
                <a:spcPts val="1658"/>
              </a:lnSpc>
            </a:pPr>
            <a:r>
              <a:rPr lang="en-US" sz="1184">
                <a:solidFill>
                  <a:srgbClr val="0E2C4B"/>
                </a:solidFill>
                <a:latin typeface="Muli"/>
              </a:rPr>
              <a:t> Read pilihan from user</a:t>
            </a:r>
          </a:p>
          <a:p>
            <a:pPr algn="just">
              <a:lnSpc>
                <a:spcPts val="1658"/>
              </a:lnSpc>
            </a:pPr>
            <a:r>
              <a:rPr lang="en-US" sz="1184">
                <a:solidFill>
                  <a:srgbClr val="0E2C4B"/>
                </a:solidFill>
                <a:latin typeface="Muli"/>
              </a:rPr>
              <a:t>        Switch pilihan {</a:t>
            </a:r>
          </a:p>
          <a:p>
            <a:pPr algn="just">
              <a:lnSpc>
                <a:spcPts val="1658"/>
              </a:lnSpc>
            </a:pPr>
            <a:r>
              <a:rPr lang="en-US" sz="1184">
                <a:solidFill>
                  <a:srgbClr val="0E2C4B"/>
                </a:solidFill>
                <a:latin typeface="Muli"/>
              </a:rPr>
              <a:t>            Case 1:</a:t>
            </a:r>
          </a:p>
          <a:p>
            <a:pPr algn="just">
              <a:lnSpc>
                <a:spcPts val="1658"/>
              </a:lnSpc>
            </a:pPr>
            <a:r>
              <a:rPr lang="en-US" sz="1184">
                <a:solidFill>
                  <a:srgbClr val="0E2C4B"/>
                </a:solidFill>
                <a:latin typeface="Muli"/>
              </a:rPr>
              <a:t>                Call input</a:t>
            </a:r>
          </a:p>
          <a:p>
            <a:pPr algn="just">
              <a:lnSpc>
                <a:spcPts val="1658"/>
              </a:lnSpc>
            </a:pPr>
            <a:r>
              <a:rPr lang="en-US" sz="1184">
                <a:solidFill>
                  <a:srgbClr val="0E2C4B"/>
                </a:solidFill>
                <a:latin typeface="Muli"/>
              </a:rPr>
              <a:t>            Case 2:</a:t>
            </a:r>
          </a:p>
          <a:p>
            <a:pPr algn="just">
              <a:lnSpc>
                <a:spcPts val="1658"/>
              </a:lnSpc>
            </a:pPr>
            <a:r>
              <a:rPr lang="en-US" sz="1184">
                <a:solidFill>
                  <a:srgbClr val="0E2C4B"/>
                </a:solidFill>
                <a:latin typeface="Muli"/>
              </a:rPr>
              <a:t>                If jumlah_barang &gt; 0 {</a:t>
            </a:r>
          </a:p>
          <a:p>
            <a:pPr algn="just">
              <a:lnSpc>
                <a:spcPts val="1658"/>
              </a:lnSpc>
            </a:pPr>
            <a:r>
              <a:rPr lang="en-US" sz="1184">
                <a:solidFill>
                  <a:srgbClr val="0E2C4B"/>
                </a:solidFill>
                <a:latin typeface="Muli"/>
              </a:rPr>
              <a:t>                    Call cetakDataBarang</a:t>
            </a:r>
          </a:p>
          <a:p>
            <a:pPr algn="just">
              <a:lnSpc>
                <a:spcPts val="1658"/>
              </a:lnSpc>
            </a:pPr>
            <a:r>
              <a:rPr lang="en-US" sz="1184">
                <a:solidFill>
                  <a:srgbClr val="0E2C4B"/>
                </a:solidFill>
                <a:latin typeface="Muli"/>
              </a:rPr>
              <a:t>                    Print "1. Searching\n2. Back"</a:t>
            </a:r>
          </a:p>
          <a:p>
            <a:pPr algn="just">
              <a:lnSpc>
                <a:spcPts val="1658"/>
              </a:lnSpc>
            </a:pPr>
            <a:r>
              <a:rPr lang="en-US" sz="1184">
                <a:solidFill>
                  <a:srgbClr val="0E2C4B"/>
                </a:solidFill>
                <a:latin typeface="Muli"/>
              </a:rPr>
              <a:t>                    Read search from user</a:t>
            </a:r>
          </a:p>
          <a:p>
            <a:pPr algn="just">
              <a:lnSpc>
                <a:spcPts val="1658"/>
              </a:lnSpc>
            </a:pPr>
            <a:r>
              <a:rPr lang="en-US" sz="1184">
                <a:solidFill>
                  <a:srgbClr val="0E2C4B"/>
                </a:solidFill>
                <a:latin typeface="Muli"/>
              </a:rPr>
              <a:t>                    If search == 1 {</a:t>
            </a:r>
          </a:p>
          <a:p>
            <a:pPr algn="just">
              <a:lnSpc>
                <a:spcPts val="1658"/>
              </a:lnSpc>
            </a:pPr>
            <a:r>
              <a:rPr lang="en-US" sz="1184">
                <a:solidFill>
                  <a:srgbClr val="0E2C4B"/>
                </a:solidFill>
                <a:latin typeface="Muli"/>
              </a:rPr>
              <a:t>                        Print "1. Nama\n2. Kode"</a:t>
            </a:r>
          </a:p>
          <a:p>
            <a:pPr algn="just">
              <a:lnSpc>
                <a:spcPts val="1658"/>
              </a:lnSpc>
            </a:pPr>
            <a:r>
              <a:rPr lang="en-US" sz="1184">
                <a:solidFill>
                  <a:srgbClr val="0E2C4B"/>
                </a:solidFill>
                <a:latin typeface="Muli"/>
              </a:rPr>
              <a:t>                        Read mode from user</a:t>
            </a:r>
          </a:p>
          <a:p>
            <a:pPr algn="just">
              <a:lnSpc>
                <a:spcPts val="1658"/>
              </a:lnSpc>
            </a:pPr>
            <a:r>
              <a:rPr lang="en-US" sz="1184">
                <a:solidFill>
                  <a:srgbClr val="0E2C4B"/>
                </a:solidFill>
                <a:latin typeface="Muli"/>
              </a:rPr>
              <a:t>                        If mode == 1 {</a:t>
            </a:r>
          </a:p>
          <a:p>
            <a:pPr algn="just">
              <a:lnSpc>
                <a:spcPts val="1658"/>
              </a:lnSpc>
            </a:pPr>
            <a:r>
              <a:rPr lang="en-US" sz="1184">
                <a:solidFill>
                  <a:srgbClr val="0E2C4B"/>
                </a:solidFill>
                <a:latin typeface="Muli"/>
              </a:rPr>
              <a:t>                            Call searchByName</a:t>
            </a:r>
          </a:p>
          <a:p>
            <a:pPr algn="just">
              <a:lnSpc>
                <a:spcPts val="1658"/>
              </a:lnSpc>
            </a:pPr>
            <a:r>
              <a:rPr lang="en-US" sz="1184">
                <a:solidFill>
                  <a:srgbClr val="0E2C4B"/>
                </a:solidFill>
                <a:latin typeface="Muli"/>
              </a:rPr>
              <a:t>                        } Else {</a:t>
            </a:r>
          </a:p>
          <a:p>
            <a:pPr algn="just">
              <a:lnSpc>
                <a:spcPts val="1658"/>
              </a:lnSpc>
            </a:pPr>
            <a:r>
              <a:rPr lang="en-US" sz="1184">
                <a:solidFill>
                  <a:srgbClr val="0E2C4B"/>
                </a:solidFill>
                <a:latin typeface="Muli"/>
              </a:rPr>
              <a:t>                            Call searchByKode</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 Else {</a:t>
            </a:r>
          </a:p>
          <a:p>
            <a:pPr algn="just">
              <a:lnSpc>
                <a:spcPts val="1658"/>
              </a:lnSpc>
            </a:pPr>
            <a:r>
              <a:rPr lang="en-US" sz="1184">
                <a:solidFill>
                  <a:srgbClr val="0E2C4B"/>
                </a:solidFill>
                <a:latin typeface="Muli"/>
              </a:rPr>
              <a:t>                    Print "Data barang kosong"</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Case 3:</a:t>
            </a:r>
          </a:p>
          <a:p>
            <a:pPr algn="just">
              <a:lnSpc>
                <a:spcPts val="1658"/>
              </a:lnSpc>
            </a:pPr>
            <a:r>
              <a:rPr lang="en-US" sz="1184">
                <a:solidFill>
                  <a:srgbClr val="0E2C4B"/>
                </a:solidFill>
                <a:latin typeface="Muli"/>
              </a:rPr>
              <a:t>                If jumlah_barang &gt; 0 {</a:t>
            </a:r>
          </a:p>
          <a:p>
            <a:pPr algn="just">
              <a:lnSpc>
                <a:spcPts val="1658"/>
              </a:lnSpc>
            </a:pPr>
            <a:r>
              <a:rPr lang="en-US" sz="1184">
                <a:solidFill>
                  <a:srgbClr val="0E2C4B"/>
                </a:solidFill>
                <a:latin typeface="Muli"/>
              </a:rPr>
              <a:t>                    Call kasir</a:t>
            </a:r>
          </a:p>
          <a:p>
            <a:pPr algn="just">
              <a:lnSpc>
                <a:spcPts val="1658"/>
              </a:lnSpc>
            </a:pPr>
            <a:r>
              <a:rPr lang="en-US" sz="1184">
                <a:solidFill>
                  <a:srgbClr val="0E2C4B"/>
                </a:solidFill>
                <a:latin typeface="Muli"/>
              </a:rPr>
              <a:t>                } Else {</a:t>
            </a:r>
          </a:p>
          <a:p>
            <a:pPr algn="just">
              <a:lnSpc>
                <a:spcPts val="1658"/>
              </a:lnSpc>
            </a:pPr>
            <a:r>
              <a:rPr lang="en-US" sz="1184">
                <a:solidFill>
                  <a:srgbClr val="0E2C4B"/>
                </a:solidFill>
                <a:latin typeface="Muli"/>
              </a:rPr>
              <a:t>                    Print "Data barang kosong"</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Case 4:</a:t>
            </a:r>
          </a:p>
          <a:p>
            <a:pPr algn="just">
              <a:lnSpc>
                <a:spcPts val="1658"/>
              </a:lnSpc>
            </a:pPr>
            <a:r>
              <a:rPr lang="en-US" sz="1184">
                <a:solidFill>
                  <a:srgbClr val="0E2C4B"/>
                </a:solidFill>
                <a:latin typeface="Muli"/>
              </a:rPr>
              <a:t>                Call lihatNota</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 While pilihan != 5</a:t>
            </a:r>
          </a:p>
          <a:p>
            <a:pPr algn="just">
              <a:lnSpc>
                <a:spcPts val="1658"/>
              </a:lnSpc>
            </a:pPr>
            <a:r>
              <a:rPr lang="en-US" sz="1184">
                <a:solidFill>
                  <a:srgbClr val="0E2C4B"/>
                </a:solidFill>
                <a:latin typeface="Muli"/>
              </a:rPr>
              <a: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586388" y="266700"/>
            <a:ext cx="7277675" cy="762000"/>
          </a:xfrm>
          <a:prstGeom prst="rect">
            <a:avLst/>
          </a:prstGeom>
        </p:spPr>
        <p:txBody>
          <a:bodyPr anchor="t" rtlCol="false" tIns="0" lIns="0" bIns="0" rIns="0">
            <a:spAutoFit/>
          </a:bodyPr>
          <a:lstStyle/>
          <a:p>
            <a:pPr algn="l">
              <a:lnSpc>
                <a:spcPts val="6000"/>
              </a:lnSpc>
            </a:pPr>
            <a:r>
              <a:rPr lang="en-US" sz="5000">
                <a:solidFill>
                  <a:srgbClr val="0E2C4B"/>
                </a:solidFill>
                <a:latin typeface="Muli Ultra-Bold"/>
              </a:rPr>
              <a:t>Psuedocode</a:t>
            </a:r>
          </a:p>
        </p:txBody>
      </p:sp>
      <p:grpSp>
        <p:nvGrpSpPr>
          <p:cNvPr name="Group 3" id="3"/>
          <p:cNvGrpSpPr/>
          <p:nvPr/>
        </p:nvGrpSpPr>
        <p:grpSpPr>
          <a:xfrm rot="0">
            <a:off x="0" y="49477"/>
            <a:ext cx="3586388" cy="3396016"/>
            <a:chOff x="0" y="0"/>
            <a:chExt cx="4781851" cy="4528021"/>
          </a:xfrm>
        </p:grpSpPr>
        <p:grpSp>
          <p:nvGrpSpPr>
            <p:cNvPr name="Group 4" id="4"/>
            <p:cNvGrpSpPr/>
            <p:nvPr/>
          </p:nvGrpSpPr>
          <p:grpSpPr>
            <a:xfrm rot="0">
              <a:off x="362165" y="0"/>
              <a:ext cx="4419686" cy="441968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name="Freeform 6" id="6"/>
            <p:cNvSpPr/>
            <p:nvPr/>
          </p:nvSpPr>
          <p:spPr>
            <a:xfrm flipH="true" flipV="false" rot="0">
              <a:off x="0" y="3128108"/>
              <a:ext cx="4033363" cy="1399913"/>
            </a:xfrm>
            <a:custGeom>
              <a:avLst/>
              <a:gdLst/>
              <a:ahLst/>
              <a:cxnLst/>
              <a:rect r="r" b="b" t="t" l="l"/>
              <a:pathLst>
                <a:path h="1399913" w="4033363">
                  <a:moveTo>
                    <a:pt x="4033363" y="0"/>
                  </a:moveTo>
                  <a:lnTo>
                    <a:pt x="0" y="0"/>
                  </a:lnTo>
                  <a:lnTo>
                    <a:pt x="0" y="1399913"/>
                  </a:lnTo>
                  <a:lnTo>
                    <a:pt x="4033363" y="1399913"/>
                  </a:lnTo>
                  <a:lnTo>
                    <a:pt x="4033363" y="0"/>
                  </a:lnTo>
                  <a:close/>
                </a:path>
              </a:pathLst>
            </a:custGeom>
            <a:blipFill>
              <a:blip r:embed="rId2">
                <a:alphaModFix amt="51000"/>
              </a:blip>
              <a:stretch>
                <a:fillRect l="0" t="0" r="0" b="0"/>
              </a:stretch>
            </a:blipFill>
          </p:spPr>
        </p:sp>
        <p:sp>
          <p:nvSpPr>
            <p:cNvPr name="Freeform 7" id="7"/>
            <p:cNvSpPr/>
            <p:nvPr/>
          </p:nvSpPr>
          <p:spPr>
            <a:xfrm flipH="false" flipV="false" rot="0">
              <a:off x="2390925" y="1978419"/>
              <a:ext cx="1315726" cy="1731219"/>
            </a:xfrm>
            <a:custGeom>
              <a:avLst/>
              <a:gdLst/>
              <a:ahLst/>
              <a:cxnLst/>
              <a:rect r="r" b="b" t="t" l="l"/>
              <a:pathLst>
                <a:path h="1731219" w="1315726">
                  <a:moveTo>
                    <a:pt x="0" y="0"/>
                  </a:moveTo>
                  <a:lnTo>
                    <a:pt x="1315727" y="0"/>
                  </a:lnTo>
                  <a:lnTo>
                    <a:pt x="1315727" y="1731219"/>
                  </a:lnTo>
                  <a:lnTo>
                    <a:pt x="0" y="1731219"/>
                  </a:lnTo>
                  <a:lnTo>
                    <a:pt x="0" y="0"/>
                  </a:lnTo>
                  <a:close/>
                </a:path>
              </a:pathLst>
            </a:custGeom>
            <a:blipFill>
              <a:blip r:embed="rId3"/>
              <a:stretch>
                <a:fillRect l="0" t="0" r="0" b="0"/>
              </a:stretch>
            </a:blipFill>
          </p:spPr>
        </p:sp>
        <p:sp>
          <p:nvSpPr>
            <p:cNvPr name="Freeform 8" id="8"/>
            <p:cNvSpPr/>
            <p:nvPr/>
          </p:nvSpPr>
          <p:spPr>
            <a:xfrm flipH="false" flipV="false" rot="0">
              <a:off x="0" y="1178625"/>
              <a:ext cx="2857736" cy="2531013"/>
            </a:xfrm>
            <a:custGeom>
              <a:avLst/>
              <a:gdLst/>
              <a:ahLst/>
              <a:cxnLst/>
              <a:rect r="r" b="b" t="t" l="l"/>
              <a:pathLst>
                <a:path h="2531013" w="2857736">
                  <a:moveTo>
                    <a:pt x="0" y="0"/>
                  </a:moveTo>
                  <a:lnTo>
                    <a:pt x="2857736" y="0"/>
                  </a:lnTo>
                  <a:lnTo>
                    <a:pt x="2857736" y="2531013"/>
                  </a:lnTo>
                  <a:lnTo>
                    <a:pt x="0" y="2531013"/>
                  </a:lnTo>
                  <a:lnTo>
                    <a:pt x="0" y="0"/>
                  </a:lnTo>
                  <a:close/>
                </a:path>
              </a:pathLst>
            </a:custGeom>
            <a:blipFill>
              <a:blip r:embed="rId4"/>
              <a:stretch>
                <a:fillRect l="0" t="0" r="0" b="0"/>
              </a:stretch>
            </a:blipFill>
          </p:spPr>
        </p:sp>
      </p:grpSp>
      <p:grpSp>
        <p:nvGrpSpPr>
          <p:cNvPr name="Group 9" id="9"/>
          <p:cNvGrpSpPr/>
          <p:nvPr/>
        </p:nvGrpSpPr>
        <p:grpSpPr>
          <a:xfrm rot="0">
            <a:off x="3586388" y="1028700"/>
            <a:ext cx="4403066" cy="9258300"/>
            <a:chOff x="0" y="0"/>
            <a:chExt cx="1159655" cy="2438400"/>
          </a:xfrm>
        </p:grpSpPr>
        <p:sp>
          <p:nvSpPr>
            <p:cNvPr name="Freeform 10" id="10"/>
            <p:cNvSpPr/>
            <p:nvPr/>
          </p:nvSpPr>
          <p:spPr>
            <a:xfrm flipH="false" flipV="false" rot="0">
              <a:off x="0" y="0"/>
              <a:ext cx="1159655" cy="2438400"/>
            </a:xfrm>
            <a:custGeom>
              <a:avLst/>
              <a:gdLst/>
              <a:ahLst/>
              <a:cxnLst/>
              <a:rect r="r" b="b" t="t" l="l"/>
              <a:pathLst>
                <a:path h="2438400" w="1159655">
                  <a:moveTo>
                    <a:pt x="0" y="0"/>
                  </a:moveTo>
                  <a:lnTo>
                    <a:pt x="1159655" y="0"/>
                  </a:lnTo>
                  <a:lnTo>
                    <a:pt x="1159655" y="2438400"/>
                  </a:lnTo>
                  <a:lnTo>
                    <a:pt x="0" y="2438400"/>
                  </a:lnTo>
                  <a:close/>
                </a:path>
              </a:pathLst>
            </a:custGeom>
            <a:solidFill>
              <a:srgbClr val="000000">
                <a:alpha val="0"/>
              </a:srgbClr>
            </a:solidFill>
            <a:ln w="38100" cap="sq">
              <a:solidFill>
                <a:srgbClr val="000000"/>
              </a:solidFill>
              <a:prstDash val="solid"/>
              <a:miter/>
            </a:ln>
          </p:spPr>
        </p:sp>
        <p:sp>
          <p:nvSpPr>
            <p:cNvPr name="TextBox 11" id="11"/>
            <p:cNvSpPr txBox="true"/>
            <p:nvPr/>
          </p:nvSpPr>
          <p:spPr>
            <a:xfrm>
              <a:off x="0" y="-38100"/>
              <a:ext cx="1159655" cy="2476500"/>
            </a:xfrm>
            <a:prstGeom prst="rect">
              <a:avLst/>
            </a:prstGeom>
          </p:spPr>
          <p:txBody>
            <a:bodyPr anchor="ctr" rtlCol="false" tIns="50800" lIns="50800" bIns="50800" rIns="50800"/>
            <a:lstStyle/>
            <a:p>
              <a:pPr algn="just" marL="0" indent="0" lvl="1">
                <a:lnSpc>
                  <a:spcPts val="2218"/>
                </a:lnSpc>
                <a:spcBef>
                  <a:spcPct val="0"/>
                </a:spcBef>
              </a:pPr>
            </a:p>
          </p:txBody>
        </p:sp>
      </p:grpSp>
      <p:sp>
        <p:nvSpPr>
          <p:cNvPr name="TextBox 12" id="12"/>
          <p:cNvSpPr txBox="true"/>
          <p:nvPr/>
        </p:nvSpPr>
        <p:spPr>
          <a:xfrm rot="0">
            <a:off x="3637732" y="1104505"/>
            <a:ext cx="4249103" cy="9218690"/>
          </a:xfrm>
          <a:prstGeom prst="rect">
            <a:avLst/>
          </a:prstGeom>
        </p:spPr>
        <p:txBody>
          <a:bodyPr anchor="t" rtlCol="false" tIns="0" lIns="0" bIns="0" rIns="0">
            <a:spAutoFit/>
          </a:bodyPr>
          <a:lstStyle/>
          <a:p>
            <a:pPr algn="just">
              <a:lnSpc>
                <a:spcPts val="1658"/>
              </a:lnSpc>
            </a:pPr>
            <a:r>
              <a:rPr lang="en-US" sz="1184">
                <a:solidFill>
                  <a:srgbClr val="0E2C4B"/>
                </a:solidFill>
                <a:latin typeface="Muli"/>
              </a:rPr>
              <a:t>Function menuNonAdmin(Barang **head, Integer jumlah_barang) {</a:t>
            </a:r>
          </a:p>
          <a:p>
            <a:pPr algn="just">
              <a:lnSpc>
                <a:spcPts val="1658"/>
              </a:lnSpc>
            </a:pPr>
            <a:r>
              <a:rPr lang="en-US" sz="1184">
                <a:solidFill>
                  <a:srgbClr val="0E2C4B"/>
                </a:solidFill>
                <a:latin typeface="Muli"/>
              </a:rPr>
              <a:t>    Integer pilihan</a:t>
            </a:r>
          </a:p>
          <a:p>
            <a:pPr algn="just">
              <a:lnSpc>
                <a:spcPts val="1658"/>
              </a:lnSpc>
            </a:pPr>
            <a:r>
              <a:rPr lang="en-US" sz="1184">
                <a:solidFill>
                  <a:srgbClr val="0E2C4B"/>
                </a:solidFill>
                <a:latin typeface="Muli"/>
              </a:rPr>
              <a:t>    Do {</a:t>
            </a:r>
          </a:p>
          <a:p>
            <a:pPr algn="just">
              <a:lnSpc>
                <a:spcPts val="1658"/>
              </a:lnSpc>
            </a:pPr>
            <a:r>
              <a:rPr lang="en-US" sz="1184">
                <a:solidFill>
                  <a:srgbClr val="0E2C4B"/>
                </a:solidFill>
                <a:latin typeface="Muli"/>
              </a:rPr>
              <a:t>        Print "==== MENU NON-ADMIN ==="</a:t>
            </a:r>
          </a:p>
          <a:p>
            <a:pPr algn="just">
              <a:lnSpc>
                <a:spcPts val="1658"/>
              </a:lnSpc>
            </a:pPr>
            <a:r>
              <a:rPr lang="en-US" sz="1184">
                <a:solidFill>
                  <a:srgbClr val="0E2C4B"/>
                </a:solidFill>
                <a:latin typeface="Muli"/>
              </a:rPr>
              <a:t>        Print "1. Kasir\n2. Keluar\n3. Login sebagai Admin"</a:t>
            </a:r>
          </a:p>
          <a:p>
            <a:pPr algn="just">
              <a:lnSpc>
                <a:spcPts val="1658"/>
              </a:lnSpc>
            </a:pPr>
            <a:r>
              <a:rPr lang="en-US" sz="1184">
                <a:solidFill>
                  <a:srgbClr val="0E2C4B"/>
                </a:solidFill>
                <a:latin typeface="Muli"/>
              </a:rPr>
              <a:t>        Read pilihan from user</a:t>
            </a:r>
          </a:p>
          <a:p>
            <a:pPr algn="just">
              <a:lnSpc>
                <a:spcPts val="1658"/>
              </a:lnSpc>
            </a:pPr>
            <a:r>
              <a:rPr lang="en-US" sz="1184">
                <a:solidFill>
                  <a:srgbClr val="0E2C4B"/>
                </a:solidFill>
                <a:latin typeface="Muli"/>
              </a:rPr>
              <a:t>        Switch pilihan {</a:t>
            </a:r>
          </a:p>
          <a:p>
            <a:pPr algn="just">
              <a:lnSpc>
                <a:spcPts val="1658"/>
              </a:lnSpc>
            </a:pPr>
            <a:r>
              <a:rPr lang="en-US" sz="1184">
                <a:solidFill>
                  <a:srgbClr val="0E2C4B"/>
                </a:solidFill>
                <a:latin typeface="Muli"/>
              </a:rPr>
              <a:t>            Case 1:</a:t>
            </a:r>
          </a:p>
          <a:p>
            <a:pPr algn="just">
              <a:lnSpc>
                <a:spcPts val="1658"/>
              </a:lnSpc>
            </a:pPr>
            <a:r>
              <a:rPr lang="en-US" sz="1184">
                <a:solidFill>
                  <a:srgbClr val="0E2C4B"/>
                </a:solidFill>
                <a:latin typeface="Muli"/>
              </a:rPr>
              <a:t>                If jumlah_barang &gt; 0 {</a:t>
            </a:r>
          </a:p>
          <a:p>
            <a:pPr algn="just">
              <a:lnSpc>
                <a:spcPts val="1658"/>
              </a:lnSpc>
            </a:pPr>
            <a:r>
              <a:rPr lang="en-US" sz="1184">
                <a:solidFill>
                  <a:srgbClr val="0E2C4B"/>
                </a:solidFill>
                <a:latin typeface="Muli"/>
              </a:rPr>
              <a:t>                    Call kasir</a:t>
            </a:r>
          </a:p>
          <a:p>
            <a:pPr algn="just">
              <a:lnSpc>
                <a:spcPts val="1658"/>
              </a:lnSpc>
            </a:pPr>
            <a:r>
              <a:rPr lang="en-US" sz="1184">
                <a:solidFill>
                  <a:srgbClr val="0E2C4B"/>
                </a:solidFill>
                <a:latin typeface="Muli"/>
              </a:rPr>
              <a:t>                } Else {</a:t>
            </a:r>
          </a:p>
          <a:p>
            <a:pPr algn="just">
              <a:lnSpc>
                <a:spcPts val="1658"/>
              </a:lnSpc>
            </a:pPr>
            <a:r>
              <a:rPr lang="en-US" sz="1184">
                <a:solidFill>
                  <a:srgbClr val="0E2C4B"/>
                </a:solidFill>
                <a:latin typeface="Muli"/>
              </a:rPr>
              <a:t>                    Print "Data barang kosong"</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Case 3:</a:t>
            </a:r>
          </a:p>
          <a:p>
            <a:pPr algn="just">
              <a:lnSpc>
                <a:spcPts val="1658"/>
              </a:lnSpc>
            </a:pPr>
            <a:r>
              <a:rPr lang="en-US" sz="1184">
                <a:solidFill>
                  <a:srgbClr val="0E2C4B"/>
                </a:solidFill>
                <a:latin typeface="Muli"/>
              </a:rPr>
              <a:t>                Return</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 While pilihan != 2</a:t>
            </a:r>
          </a:p>
          <a:p>
            <a:pPr algn="just">
              <a:lnSpc>
                <a:spcPts val="1658"/>
              </a:lnSpc>
            </a:pPr>
            <a:r>
              <a:rPr lang="en-US" sz="1184">
                <a:solidFill>
                  <a:srgbClr val="0E2C4B"/>
                </a:solidFill>
                <a:latin typeface="Muli"/>
              </a:rPr>
              <a:t>}</a:t>
            </a:r>
          </a:p>
          <a:p>
            <a:pPr algn="just">
              <a:lnSpc>
                <a:spcPts val="1658"/>
              </a:lnSpc>
            </a:pPr>
          </a:p>
          <a:p>
            <a:pPr algn="just">
              <a:lnSpc>
                <a:spcPts val="1658"/>
              </a:lnSpc>
            </a:pPr>
            <a:r>
              <a:rPr lang="en-US" sz="1184">
                <a:solidFill>
                  <a:srgbClr val="0E2C4B"/>
                </a:solidFill>
                <a:latin typeface="Muli"/>
              </a:rPr>
              <a:t>// Fungsi utama</a:t>
            </a:r>
          </a:p>
          <a:p>
            <a:pPr algn="just">
              <a:lnSpc>
                <a:spcPts val="1658"/>
              </a:lnSpc>
            </a:pPr>
            <a:r>
              <a:rPr lang="en-US" sz="1184">
                <a:solidFill>
                  <a:srgbClr val="0E2C4B"/>
                </a:solidFill>
                <a:latin typeface="Muli"/>
              </a:rPr>
              <a:t>Function main() {</a:t>
            </a:r>
          </a:p>
          <a:p>
            <a:pPr algn="just">
              <a:lnSpc>
                <a:spcPts val="1658"/>
              </a:lnSpc>
            </a:pPr>
            <a:r>
              <a:rPr lang="en-US" sz="1184">
                <a:solidFill>
                  <a:srgbClr val="0E2C4B"/>
                </a:solidFill>
                <a:latin typeface="Muli"/>
              </a:rPr>
              <a:t>    Initialize head, jumlah_barang, akun, jumlah_akun, isAdmin, loginSuccess</a:t>
            </a:r>
          </a:p>
          <a:p>
            <a:pPr algn="just">
              <a:lnSpc>
                <a:spcPts val="1658"/>
              </a:lnSpc>
            </a:pPr>
            <a:r>
              <a:rPr lang="en-US" sz="1184">
                <a:solidFill>
                  <a:srgbClr val="0E2C4B"/>
                </a:solidFill>
                <a:latin typeface="Muli"/>
              </a:rPr>
              <a:t>    Call bacaDataBarang</a:t>
            </a:r>
          </a:p>
          <a:p>
            <a:pPr algn="just">
              <a:lnSpc>
                <a:spcPts val="1658"/>
              </a:lnSpc>
            </a:pPr>
            <a:r>
              <a:rPr lang="en-US" sz="1184">
                <a:solidFill>
                  <a:srgbClr val="0E2C4B"/>
                </a:solidFill>
                <a:latin typeface="Muli"/>
              </a:rPr>
              <a:t>    Call readAkun</a:t>
            </a:r>
          </a:p>
          <a:p>
            <a:pPr algn="just">
              <a:lnSpc>
                <a:spcPts val="1658"/>
              </a:lnSpc>
            </a:pPr>
          </a:p>
          <a:p>
            <a:pPr algn="just">
              <a:lnSpc>
                <a:spcPts val="1658"/>
              </a:lnSpc>
            </a:pPr>
            <a:r>
              <a:rPr lang="en-US" sz="1184">
                <a:solidFill>
                  <a:srgbClr val="0E2C4B"/>
                </a:solidFill>
                <a:latin typeface="Muli"/>
              </a:rPr>
              <a:t> While true {</a:t>
            </a:r>
          </a:p>
          <a:p>
            <a:pPr algn="just">
              <a:lnSpc>
                <a:spcPts val="1658"/>
              </a:lnSpc>
            </a:pPr>
            <a:r>
              <a:rPr lang="en-US" sz="1184">
                <a:solidFill>
                  <a:srgbClr val="0E2C4B"/>
                </a:solidFill>
                <a:latin typeface="Muli"/>
              </a:rPr>
              <a:t>        Do {</a:t>
            </a:r>
          </a:p>
          <a:p>
            <a:pPr algn="just">
              <a:lnSpc>
                <a:spcPts val="1658"/>
              </a:lnSpc>
            </a:pPr>
            <a:r>
              <a:rPr lang="en-US" sz="1184">
                <a:solidFill>
                  <a:srgbClr val="0E2C4B"/>
                </a:solidFill>
                <a:latin typeface="Muli"/>
              </a:rPr>
              <a:t>            Print "==== LOGIN ==="</a:t>
            </a:r>
          </a:p>
          <a:p>
            <a:pPr algn="just">
              <a:lnSpc>
                <a:spcPts val="1658"/>
              </a:lnSpc>
            </a:pPr>
            <a:r>
              <a:rPr lang="en-US" sz="1184">
                <a:solidFill>
                  <a:srgbClr val="0E2C4B"/>
                </a:solidFill>
                <a:latin typeface="Muli"/>
              </a:rPr>
              <a:t>            Print "1. Login\n2. Register\n3. Keluar"</a:t>
            </a:r>
          </a:p>
          <a:p>
            <a:pPr algn="just">
              <a:lnSpc>
                <a:spcPts val="1658"/>
              </a:lnSpc>
            </a:pPr>
            <a:r>
              <a:rPr lang="en-US" sz="1184">
                <a:solidFill>
                  <a:srgbClr val="0E2C4B"/>
                </a:solidFill>
                <a:latin typeface="Muli"/>
              </a:rPr>
              <a:t>            Read pilihan from user</a:t>
            </a:r>
          </a:p>
          <a:p>
            <a:pPr algn="just">
              <a:lnSpc>
                <a:spcPts val="1658"/>
              </a:lnSpc>
            </a:pPr>
            <a:r>
              <a:rPr lang="en-US" sz="1184">
                <a:solidFill>
                  <a:srgbClr val="0E2C4B"/>
                </a:solidFill>
                <a:latin typeface="Muli"/>
              </a:rPr>
              <a:t>            Switch pilihan {</a:t>
            </a:r>
          </a:p>
          <a:p>
            <a:pPr algn="just">
              <a:lnSpc>
                <a:spcPts val="1658"/>
              </a:lnSpc>
            </a:pPr>
            <a:r>
              <a:rPr lang="en-US" sz="1184">
                <a:solidFill>
                  <a:srgbClr val="0E2C4B"/>
                </a:solidFill>
                <a:latin typeface="Muli"/>
              </a:rPr>
              <a:t>                Case 1:</a:t>
            </a:r>
          </a:p>
          <a:p>
            <a:pPr algn="just">
              <a:lnSpc>
                <a:spcPts val="1658"/>
              </a:lnSpc>
            </a:pPr>
            <a:r>
              <a:rPr lang="en-US" sz="1184">
                <a:solidFill>
                  <a:srgbClr val="0E2C4B"/>
                </a:solidFill>
                <a:latin typeface="Muli"/>
              </a:rPr>
              <a:t>                    Call login</a:t>
            </a:r>
          </a:p>
          <a:p>
            <a:pPr algn="just">
              <a:lnSpc>
                <a:spcPts val="1658"/>
              </a:lnSpc>
            </a:pPr>
            <a:r>
              <a:rPr lang="en-US" sz="1184">
                <a:solidFill>
                  <a:srgbClr val="0E2C4B"/>
                </a:solidFill>
                <a:latin typeface="Muli"/>
              </a:rPr>
              <a:t>                Case 2:</a:t>
            </a:r>
          </a:p>
          <a:p>
            <a:pPr algn="just">
              <a:lnSpc>
                <a:spcPts val="1658"/>
              </a:lnSpc>
            </a:pPr>
            <a:r>
              <a:rPr lang="en-US" sz="1184">
                <a:solidFill>
                  <a:srgbClr val="0E2C4B"/>
                </a:solidFill>
                <a:latin typeface="Muli"/>
              </a:rPr>
              <a:t>                    Call registerAkun</a:t>
            </a:r>
          </a:p>
          <a:p>
            <a:pPr algn="just">
              <a:lnSpc>
                <a:spcPts val="1658"/>
              </a:lnSpc>
            </a:pPr>
            <a:r>
              <a:rPr lang="en-US" sz="1184">
                <a:solidFill>
                  <a:srgbClr val="0E2C4B"/>
                </a:solidFill>
                <a:latin typeface="Muli"/>
              </a:rPr>
              <a:t>                Case 3:</a:t>
            </a:r>
          </a:p>
          <a:p>
            <a:pPr algn="just">
              <a:lnSpc>
                <a:spcPts val="1658"/>
              </a:lnSpc>
            </a:pPr>
            <a:r>
              <a:rPr lang="en-US" sz="1184">
                <a:solidFill>
                  <a:srgbClr val="0E2C4B"/>
                </a:solidFill>
                <a:latin typeface="Muli"/>
              </a:rPr>
              <a:t>                    Print "==== TERIMA KASIH ==="</a:t>
            </a:r>
          </a:p>
          <a:p>
            <a:pPr algn="just">
              <a:lnSpc>
                <a:spcPts val="1658"/>
              </a:lnSpc>
            </a:pPr>
            <a:r>
              <a:rPr lang="en-US" sz="1184">
                <a:solidFill>
                  <a:srgbClr val="0E2C4B"/>
                </a:solidFill>
                <a:latin typeface="Muli"/>
              </a:rPr>
              <a:t>                    Return 0</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 While !loginSuccess</a:t>
            </a:r>
          </a:p>
          <a:p>
            <a:pPr algn="just">
              <a:lnSpc>
                <a:spcPts val="1658"/>
              </a:lnSpc>
            </a:pPr>
          </a:p>
          <a:p>
            <a:pPr algn="just">
              <a:lnSpc>
                <a:spcPts val="1658"/>
              </a:lnSpc>
            </a:pPr>
          </a:p>
        </p:txBody>
      </p:sp>
      <p:grpSp>
        <p:nvGrpSpPr>
          <p:cNvPr name="Group 13" id="13"/>
          <p:cNvGrpSpPr/>
          <p:nvPr/>
        </p:nvGrpSpPr>
        <p:grpSpPr>
          <a:xfrm rot="0">
            <a:off x="8258309" y="1028700"/>
            <a:ext cx="4281144" cy="9258300"/>
            <a:chOff x="0" y="0"/>
            <a:chExt cx="1127544" cy="2438400"/>
          </a:xfrm>
        </p:grpSpPr>
        <p:sp>
          <p:nvSpPr>
            <p:cNvPr name="Freeform 14" id="14"/>
            <p:cNvSpPr/>
            <p:nvPr/>
          </p:nvSpPr>
          <p:spPr>
            <a:xfrm flipH="false" flipV="false" rot="0">
              <a:off x="0" y="0"/>
              <a:ext cx="1127544" cy="2438400"/>
            </a:xfrm>
            <a:custGeom>
              <a:avLst/>
              <a:gdLst/>
              <a:ahLst/>
              <a:cxnLst/>
              <a:rect r="r" b="b" t="t" l="l"/>
              <a:pathLst>
                <a:path h="2438400" w="1127544">
                  <a:moveTo>
                    <a:pt x="0" y="0"/>
                  </a:moveTo>
                  <a:lnTo>
                    <a:pt x="1127544" y="0"/>
                  </a:lnTo>
                  <a:lnTo>
                    <a:pt x="1127544" y="2438400"/>
                  </a:lnTo>
                  <a:lnTo>
                    <a:pt x="0" y="2438400"/>
                  </a:lnTo>
                  <a:close/>
                </a:path>
              </a:pathLst>
            </a:custGeom>
            <a:solidFill>
              <a:srgbClr val="000000">
                <a:alpha val="0"/>
              </a:srgbClr>
            </a:solidFill>
            <a:ln w="38100" cap="sq">
              <a:solidFill>
                <a:srgbClr val="000000"/>
              </a:solidFill>
              <a:prstDash val="solid"/>
              <a:miter/>
            </a:ln>
          </p:spPr>
        </p:sp>
        <p:sp>
          <p:nvSpPr>
            <p:cNvPr name="TextBox 15" id="15"/>
            <p:cNvSpPr txBox="true"/>
            <p:nvPr/>
          </p:nvSpPr>
          <p:spPr>
            <a:xfrm>
              <a:off x="0" y="-38100"/>
              <a:ext cx="1127544" cy="2476500"/>
            </a:xfrm>
            <a:prstGeom prst="rect">
              <a:avLst/>
            </a:prstGeom>
          </p:spPr>
          <p:txBody>
            <a:bodyPr anchor="ctr" rtlCol="false" tIns="50800" lIns="50800" bIns="50800" rIns="50800"/>
            <a:lstStyle/>
            <a:p>
              <a:pPr algn="just" marL="0" indent="0" lvl="1">
                <a:lnSpc>
                  <a:spcPts val="2218"/>
                </a:lnSpc>
                <a:spcBef>
                  <a:spcPct val="0"/>
                </a:spcBef>
              </a:pPr>
            </a:p>
          </p:txBody>
        </p:sp>
      </p:grpSp>
      <p:sp>
        <p:nvSpPr>
          <p:cNvPr name="TextBox 16" id="16"/>
          <p:cNvSpPr txBox="true"/>
          <p:nvPr/>
        </p:nvSpPr>
        <p:spPr>
          <a:xfrm rot="0">
            <a:off x="8246091" y="1000125"/>
            <a:ext cx="4076980" cy="3560840"/>
          </a:xfrm>
          <a:prstGeom prst="rect">
            <a:avLst/>
          </a:prstGeom>
        </p:spPr>
        <p:txBody>
          <a:bodyPr anchor="t" rtlCol="false" tIns="0" lIns="0" bIns="0" rIns="0">
            <a:spAutoFit/>
          </a:bodyPr>
          <a:lstStyle/>
          <a:p>
            <a:pPr algn="just">
              <a:lnSpc>
                <a:spcPts val="1658"/>
              </a:lnSpc>
            </a:pPr>
          </a:p>
          <a:p>
            <a:pPr algn="just">
              <a:lnSpc>
                <a:spcPts val="1658"/>
              </a:lnSpc>
            </a:pPr>
            <a:r>
              <a:rPr lang="en-US" sz="1184">
                <a:solidFill>
                  <a:srgbClr val="0E2C4B"/>
                </a:solidFill>
                <a:latin typeface="Muli"/>
              </a:rPr>
              <a:t>        If isAdmin {</a:t>
            </a:r>
          </a:p>
          <a:p>
            <a:pPr algn="just">
              <a:lnSpc>
                <a:spcPts val="1658"/>
              </a:lnSpc>
            </a:pPr>
            <a:r>
              <a:rPr lang="en-US" sz="1184">
                <a:solidFill>
                  <a:srgbClr val="0E2C4B"/>
                </a:solidFill>
                <a:latin typeface="Muli"/>
              </a:rPr>
              <a:t>            Call menuAdmin</a:t>
            </a:r>
          </a:p>
          <a:p>
            <a:pPr algn="just">
              <a:lnSpc>
                <a:spcPts val="1658"/>
              </a:lnSpc>
            </a:pPr>
            <a:r>
              <a:rPr lang="en-US" sz="1184">
                <a:solidFill>
                  <a:srgbClr val="0E2C4B"/>
                </a:solidFill>
                <a:latin typeface="Muli"/>
              </a:rPr>
              <a:t>        } Else {</a:t>
            </a:r>
          </a:p>
          <a:p>
            <a:pPr algn="just">
              <a:lnSpc>
                <a:spcPts val="1658"/>
              </a:lnSpc>
            </a:pPr>
            <a:r>
              <a:rPr lang="en-US" sz="1184">
                <a:solidFill>
                  <a:srgbClr val="0E2C4B"/>
                </a:solidFill>
                <a:latin typeface="Muli"/>
              </a:rPr>
              <a:t>            Call menuNonAdmin</a:t>
            </a:r>
          </a:p>
          <a:p>
            <a:pPr algn="just">
              <a:lnSpc>
                <a:spcPts val="1658"/>
              </a:lnSpc>
            </a:pPr>
            <a:r>
              <a:rPr lang="en-US" sz="1184">
                <a:solidFill>
                  <a:srgbClr val="0E2C4B"/>
                </a:solidFill>
                <a:latin typeface="Muli"/>
              </a:rPr>
              <a:t>            If isAdmin {</a:t>
            </a:r>
          </a:p>
          <a:p>
            <a:pPr algn="just">
              <a:lnSpc>
                <a:spcPts val="1658"/>
              </a:lnSpc>
            </a:pPr>
            <a:r>
              <a:rPr lang="en-US" sz="1184">
                <a:solidFill>
                  <a:srgbClr val="0E2C4B"/>
                </a:solidFill>
                <a:latin typeface="Muli"/>
              </a:rPr>
              <a:t>                Continue</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a:t>
            </a:r>
          </a:p>
          <a:p>
            <a:pPr algn="just">
              <a:lnSpc>
                <a:spcPts val="1658"/>
              </a:lnSpc>
            </a:pPr>
            <a:r>
              <a:rPr lang="en-US" sz="1184">
                <a:solidFill>
                  <a:srgbClr val="0E2C4B"/>
                </a:solidFill>
                <a:latin typeface="Muli"/>
              </a:rPr>
              <a:t>        Reset loginSuccess</a:t>
            </a:r>
          </a:p>
          <a:p>
            <a:pPr algn="just">
              <a:lnSpc>
                <a:spcPts val="1658"/>
              </a:lnSpc>
            </a:pPr>
            <a:r>
              <a:rPr lang="en-US" sz="1184">
                <a:solidFill>
                  <a:srgbClr val="0E2C4B"/>
                </a:solidFill>
                <a:latin typeface="Muli"/>
              </a:rPr>
              <a:t>    }</a:t>
            </a:r>
          </a:p>
          <a:p>
            <a:pPr algn="just">
              <a:lnSpc>
                <a:spcPts val="1658"/>
              </a:lnSpc>
            </a:pPr>
          </a:p>
          <a:p>
            <a:pPr algn="just">
              <a:lnSpc>
                <a:spcPts val="1658"/>
              </a:lnSpc>
            </a:pPr>
            <a:r>
              <a:rPr lang="en-US" sz="1184">
                <a:solidFill>
                  <a:srgbClr val="0E2C4B"/>
                </a:solidFill>
                <a:latin typeface="Muli"/>
              </a:rPr>
              <a:t>    Call freeLinkedList</a:t>
            </a:r>
          </a:p>
          <a:p>
            <a:pPr algn="just">
              <a:lnSpc>
                <a:spcPts val="1658"/>
              </a:lnSpc>
            </a:pPr>
            <a:r>
              <a:rPr lang="en-US" sz="1184">
                <a:solidFill>
                  <a:srgbClr val="0E2C4B"/>
                </a:solidFill>
                <a:latin typeface="Muli"/>
              </a:rPr>
              <a:t>    Print "==== TERIMA KASIH ==="</a:t>
            </a:r>
          </a:p>
          <a:p>
            <a:pPr algn="just">
              <a:lnSpc>
                <a:spcPts val="1658"/>
              </a:lnSpc>
            </a:pPr>
            <a:r>
              <a:rPr lang="en-US" sz="1184">
                <a:solidFill>
                  <a:srgbClr val="0E2C4B"/>
                </a:solidFill>
                <a:latin typeface="Muli"/>
              </a:rPr>
              <a:t>    Return 0</a:t>
            </a:r>
          </a:p>
          <a:p>
            <a:pPr algn="just">
              <a:lnSpc>
                <a:spcPts val="1658"/>
              </a:lnSpc>
            </a:pPr>
            <a:r>
              <a:rPr lang="en-US" sz="1184">
                <a:solidFill>
                  <a:srgbClr val="0E2C4B"/>
                </a:solidFill>
                <a:latin typeface="Muli"/>
              </a:rPr>
              <a:t>}</a:t>
            </a:r>
          </a:p>
          <a:p>
            <a:pPr algn="just">
              <a:lnSpc>
                <a:spcPts val="1658"/>
              </a:lnSpc>
            </a:pPr>
            <a:r>
              <a:rPr lang="en-US" sz="1184">
                <a:solidFill>
                  <a:srgbClr val="0E2C4B"/>
                </a:solidFill>
                <a:latin typeface="Muli"/>
              </a:rPr>
              <a:t>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56524" y="1820079"/>
            <a:ext cx="9731476" cy="7896560"/>
            <a:chOff x="0" y="0"/>
            <a:chExt cx="12975301" cy="10528746"/>
          </a:xfrm>
        </p:grpSpPr>
        <p:sp>
          <p:nvSpPr>
            <p:cNvPr name="Freeform 3" id="3"/>
            <p:cNvSpPr/>
            <p:nvPr/>
          </p:nvSpPr>
          <p:spPr>
            <a:xfrm flipH="false" flipV="false" rot="0">
              <a:off x="4931912" y="7737020"/>
              <a:ext cx="8043389" cy="2791726"/>
            </a:xfrm>
            <a:custGeom>
              <a:avLst/>
              <a:gdLst/>
              <a:ahLst/>
              <a:cxnLst/>
              <a:rect r="r" b="b" t="t" l="l"/>
              <a:pathLst>
                <a:path h="2791726" w="8043389">
                  <a:moveTo>
                    <a:pt x="0" y="0"/>
                  </a:moveTo>
                  <a:lnTo>
                    <a:pt x="8043389" y="0"/>
                  </a:lnTo>
                  <a:lnTo>
                    <a:pt x="8043389" y="2791726"/>
                  </a:lnTo>
                  <a:lnTo>
                    <a:pt x="0" y="2791726"/>
                  </a:lnTo>
                  <a:lnTo>
                    <a:pt x="0" y="0"/>
                  </a:lnTo>
                  <a:close/>
                </a:path>
              </a:pathLst>
            </a:custGeom>
            <a:blipFill>
              <a:blip r:embed="rId2">
                <a:alphaModFix amt="51000"/>
              </a:blip>
              <a:stretch>
                <a:fillRect l="0" t="0" r="0" b="0"/>
              </a:stretch>
            </a:blipFill>
          </p:spPr>
        </p:sp>
        <p:sp>
          <p:nvSpPr>
            <p:cNvPr name="Freeform 4" id="4"/>
            <p:cNvSpPr/>
            <p:nvPr/>
          </p:nvSpPr>
          <p:spPr>
            <a:xfrm flipH="true" flipV="false" rot="0">
              <a:off x="0" y="8511403"/>
              <a:ext cx="4931912" cy="1711784"/>
            </a:xfrm>
            <a:custGeom>
              <a:avLst/>
              <a:gdLst/>
              <a:ahLst/>
              <a:cxnLst/>
              <a:rect r="r" b="b" t="t" l="l"/>
              <a:pathLst>
                <a:path h="1711784" w="4931912">
                  <a:moveTo>
                    <a:pt x="4931912" y="0"/>
                  </a:moveTo>
                  <a:lnTo>
                    <a:pt x="0" y="0"/>
                  </a:lnTo>
                  <a:lnTo>
                    <a:pt x="0" y="1711785"/>
                  </a:lnTo>
                  <a:lnTo>
                    <a:pt x="4931912" y="1711785"/>
                  </a:lnTo>
                  <a:lnTo>
                    <a:pt x="4931912" y="0"/>
                  </a:lnTo>
                  <a:close/>
                </a:path>
              </a:pathLst>
            </a:custGeom>
            <a:blipFill>
              <a:blip r:embed="rId2">
                <a:alphaModFix amt="26000"/>
              </a:blip>
              <a:stretch>
                <a:fillRect l="0" t="0" r="0" b="0"/>
              </a:stretch>
            </a:blipFill>
          </p:spPr>
        </p:sp>
        <p:grpSp>
          <p:nvGrpSpPr>
            <p:cNvPr name="Group 5" id="5"/>
            <p:cNvGrpSpPr/>
            <p:nvPr/>
          </p:nvGrpSpPr>
          <p:grpSpPr>
            <a:xfrm rot="0">
              <a:off x="1236415" y="0"/>
              <a:ext cx="8816962" cy="8816962"/>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FF9FD"/>
              </a:solidFill>
            </p:spPr>
          </p:sp>
        </p:grpSp>
        <p:sp>
          <p:nvSpPr>
            <p:cNvPr name="Freeform 7" id="7"/>
            <p:cNvSpPr/>
            <p:nvPr/>
          </p:nvSpPr>
          <p:spPr>
            <a:xfrm flipH="false" flipV="false" rot="0">
              <a:off x="1961621" y="964247"/>
              <a:ext cx="8928296" cy="9157227"/>
            </a:xfrm>
            <a:custGeom>
              <a:avLst/>
              <a:gdLst/>
              <a:ahLst/>
              <a:cxnLst/>
              <a:rect r="r" b="b" t="t" l="l"/>
              <a:pathLst>
                <a:path h="9157227" w="8928296">
                  <a:moveTo>
                    <a:pt x="0" y="0"/>
                  </a:moveTo>
                  <a:lnTo>
                    <a:pt x="8928296" y="0"/>
                  </a:lnTo>
                  <a:lnTo>
                    <a:pt x="8928296" y="9157226"/>
                  </a:lnTo>
                  <a:lnTo>
                    <a:pt x="0" y="9157226"/>
                  </a:lnTo>
                  <a:lnTo>
                    <a:pt x="0" y="0"/>
                  </a:lnTo>
                  <a:close/>
                </a:path>
              </a:pathLst>
            </a:custGeom>
            <a:blipFill>
              <a:blip r:embed="rId3"/>
              <a:stretch>
                <a:fillRect l="0" t="0" r="0" b="0"/>
              </a:stretch>
            </a:blipFill>
          </p:spPr>
        </p:sp>
      </p:grpSp>
      <p:grpSp>
        <p:nvGrpSpPr>
          <p:cNvPr name="Group 8" id="8"/>
          <p:cNvGrpSpPr/>
          <p:nvPr/>
        </p:nvGrpSpPr>
        <p:grpSpPr>
          <a:xfrm rot="0">
            <a:off x="1028700" y="8432800"/>
            <a:ext cx="825500" cy="825500"/>
            <a:chOff x="0" y="0"/>
            <a:chExt cx="1100667" cy="1100667"/>
          </a:xfrm>
        </p:grpSpPr>
        <p:grpSp>
          <p:nvGrpSpPr>
            <p:cNvPr name="Group 9" id="9"/>
            <p:cNvGrpSpPr/>
            <p:nvPr/>
          </p:nvGrpSpPr>
          <p:grpSpPr>
            <a:xfrm rot="0">
              <a:off x="0" y="0"/>
              <a:ext cx="1100667" cy="1100667"/>
              <a:chOff x="0" y="0"/>
              <a:chExt cx="660400" cy="660400"/>
            </a:xfrm>
          </p:grpSpPr>
          <p:sp>
            <p:nvSpPr>
              <p:cNvPr name="Freeform 10" id="10"/>
              <p:cNvSpPr/>
              <p:nvPr/>
            </p:nvSpPr>
            <p:spPr>
              <a:xfrm flipH="false" flipV="false" rot="0">
                <a:off x="0" y="0"/>
                <a:ext cx="660400" cy="660400"/>
              </a:xfrm>
              <a:custGeom>
                <a:avLst/>
                <a:gdLst/>
                <a:ahLst/>
                <a:cxnLst/>
                <a:rect r="r" b="b" t="t" l="l"/>
                <a:pathLst>
                  <a:path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p:spPr>
          </p:sp>
        </p:grpSp>
        <p:grpSp>
          <p:nvGrpSpPr>
            <p:cNvPr name="Group 11" id="11"/>
            <p:cNvGrpSpPr/>
            <p:nvPr/>
          </p:nvGrpSpPr>
          <p:grpSpPr>
            <a:xfrm rot="-5400000">
              <a:off x="436385" y="452780"/>
              <a:ext cx="290178" cy="195107"/>
              <a:chOff x="0" y="0"/>
              <a:chExt cx="1930400" cy="1297940"/>
            </a:xfrm>
          </p:grpSpPr>
          <p:sp>
            <p:nvSpPr>
              <p:cNvPr name="Freeform 12" id="12"/>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FFFFFF"/>
              </a:solidFill>
            </p:spPr>
          </p:sp>
        </p:grpSp>
      </p:grpSp>
      <p:sp>
        <p:nvSpPr>
          <p:cNvPr name="TextBox 13" id="13"/>
          <p:cNvSpPr txBox="true"/>
          <p:nvPr/>
        </p:nvSpPr>
        <p:spPr>
          <a:xfrm rot="0">
            <a:off x="1028700" y="4614862"/>
            <a:ext cx="7257023" cy="1057275"/>
          </a:xfrm>
          <a:prstGeom prst="rect">
            <a:avLst/>
          </a:prstGeom>
        </p:spPr>
        <p:txBody>
          <a:bodyPr anchor="t" rtlCol="false" tIns="0" lIns="0" bIns="0" rIns="0">
            <a:spAutoFit/>
          </a:bodyPr>
          <a:lstStyle/>
          <a:p>
            <a:pPr algn="l">
              <a:lnSpc>
                <a:spcPts val="8400"/>
              </a:lnSpc>
            </a:pPr>
            <a:r>
              <a:rPr lang="en-US" sz="7000">
                <a:solidFill>
                  <a:srgbClr val="0E2C4B"/>
                </a:solidFill>
                <a:latin typeface="Muli Ultra-Bold"/>
              </a:rPr>
              <a:t>Demo Program</a:t>
            </a:r>
          </a:p>
        </p:txBody>
      </p:sp>
      <p:grpSp>
        <p:nvGrpSpPr>
          <p:cNvPr name="Group 14" id="14"/>
          <p:cNvGrpSpPr/>
          <p:nvPr/>
        </p:nvGrpSpPr>
        <p:grpSpPr>
          <a:xfrm rot="0">
            <a:off x="0" y="49477"/>
            <a:ext cx="3586388" cy="3396016"/>
            <a:chOff x="0" y="0"/>
            <a:chExt cx="4781851" cy="4528021"/>
          </a:xfrm>
        </p:grpSpPr>
        <p:grpSp>
          <p:nvGrpSpPr>
            <p:cNvPr name="Group 15" id="15"/>
            <p:cNvGrpSpPr/>
            <p:nvPr/>
          </p:nvGrpSpPr>
          <p:grpSpPr>
            <a:xfrm rot="0">
              <a:off x="362165" y="0"/>
              <a:ext cx="4419686" cy="4419686"/>
              <a:chOff x="0" y="0"/>
              <a:chExt cx="6350000" cy="6350000"/>
            </a:xfrm>
          </p:grpSpPr>
          <p:sp>
            <p:nvSpPr>
              <p:cNvPr name="Freeform 16" id="1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name="Freeform 17" id="17"/>
            <p:cNvSpPr/>
            <p:nvPr/>
          </p:nvSpPr>
          <p:spPr>
            <a:xfrm flipH="true" flipV="false" rot="0">
              <a:off x="0" y="3128108"/>
              <a:ext cx="4033363" cy="1399913"/>
            </a:xfrm>
            <a:custGeom>
              <a:avLst/>
              <a:gdLst/>
              <a:ahLst/>
              <a:cxnLst/>
              <a:rect r="r" b="b" t="t" l="l"/>
              <a:pathLst>
                <a:path h="1399913" w="4033363">
                  <a:moveTo>
                    <a:pt x="4033363" y="0"/>
                  </a:moveTo>
                  <a:lnTo>
                    <a:pt x="0" y="0"/>
                  </a:lnTo>
                  <a:lnTo>
                    <a:pt x="0" y="1399913"/>
                  </a:lnTo>
                  <a:lnTo>
                    <a:pt x="4033363" y="1399913"/>
                  </a:lnTo>
                  <a:lnTo>
                    <a:pt x="4033363" y="0"/>
                  </a:lnTo>
                  <a:close/>
                </a:path>
              </a:pathLst>
            </a:custGeom>
            <a:blipFill>
              <a:blip r:embed="rId2">
                <a:alphaModFix amt="51000"/>
              </a:blip>
              <a:stretch>
                <a:fillRect l="0" t="0" r="0" b="0"/>
              </a:stretch>
            </a:blipFill>
          </p:spPr>
        </p:sp>
        <p:sp>
          <p:nvSpPr>
            <p:cNvPr name="Freeform 18" id="18"/>
            <p:cNvSpPr/>
            <p:nvPr/>
          </p:nvSpPr>
          <p:spPr>
            <a:xfrm flipH="false" flipV="false" rot="0">
              <a:off x="2390925" y="1978419"/>
              <a:ext cx="1315726" cy="1731219"/>
            </a:xfrm>
            <a:custGeom>
              <a:avLst/>
              <a:gdLst/>
              <a:ahLst/>
              <a:cxnLst/>
              <a:rect r="r" b="b" t="t" l="l"/>
              <a:pathLst>
                <a:path h="1731219" w="1315726">
                  <a:moveTo>
                    <a:pt x="0" y="0"/>
                  </a:moveTo>
                  <a:lnTo>
                    <a:pt x="1315727" y="0"/>
                  </a:lnTo>
                  <a:lnTo>
                    <a:pt x="1315727" y="1731219"/>
                  </a:lnTo>
                  <a:lnTo>
                    <a:pt x="0" y="1731219"/>
                  </a:lnTo>
                  <a:lnTo>
                    <a:pt x="0" y="0"/>
                  </a:lnTo>
                  <a:close/>
                </a:path>
              </a:pathLst>
            </a:custGeom>
            <a:blipFill>
              <a:blip r:embed="rId4"/>
              <a:stretch>
                <a:fillRect l="0" t="0" r="0" b="0"/>
              </a:stretch>
            </a:blipFill>
          </p:spPr>
        </p:sp>
        <p:sp>
          <p:nvSpPr>
            <p:cNvPr name="Freeform 19" id="19"/>
            <p:cNvSpPr/>
            <p:nvPr/>
          </p:nvSpPr>
          <p:spPr>
            <a:xfrm flipH="false" flipV="false" rot="0">
              <a:off x="0" y="1178625"/>
              <a:ext cx="2857736" cy="2531013"/>
            </a:xfrm>
            <a:custGeom>
              <a:avLst/>
              <a:gdLst/>
              <a:ahLst/>
              <a:cxnLst/>
              <a:rect r="r" b="b" t="t" l="l"/>
              <a:pathLst>
                <a:path h="2531013" w="2857736">
                  <a:moveTo>
                    <a:pt x="0" y="0"/>
                  </a:moveTo>
                  <a:lnTo>
                    <a:pt x="2857736" y="0"/>
                  </a:lnTo>
                  <a:lnTo>
                    <a:pt x="2857736" y="2531013"/>
                  </a:lnTo>
                  <a:lnTo>
                    <a:pt x="0" y="2531013"/>
                  </a:lnTo>
                  <a:lnTo>
                    <a:pt x="0" y="0"/>
                  </a:lnTo>
                  <a:close/>
                </a:path>
              </a:pathLst>
            </a:custGeom>
            <a:blipFill>
              <a:blip r:embed="rId5"/>
              <a:stretch>
                <a:fillRect l="0" t="0" r="0" b="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DAGAAweDbMo</dc:identifier>
  <dcterms:modified xsi:type="dcterms:W3CDTF">2011-08-01T06:04:30Z</dcterms:modified>
  <cp:revision>1</cp:revision>
  <dc:title>Presentasi Teknologi dalam Bisnis dan Pekerjaan Elemen 3D Oranye dan Biru</dc:title>
</cp:coreProperties>
</file>

<file path=docProps/thumbnail.jpeg>
</file>